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75" r:id="rId5"/>
    <p:sldId id="268" r:id="rId6"/>
    <p:sldId id="269" r:id="rId7"/>
    <p:sldId id="270" r:id="rId8"/>
    <p:sldId id="271" r:id="rId9"/>
    <p:sldId id="272" r:id="rId10"/>
    <p:sldId id="278" r:id="rId11"/>
    <p:sldId id="277" r:id="rId12"/>
    <p:sldId id="273" r:id="rId13"/>
    <p:sldId id="274" r:id="rId14"/>
    <p:sldId id="267" r:id="rId1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C5BF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76" autoAdjust="0"/>
    <p:restoredTop sz="94660"/>
  </p:normalViewPr>
  <p:slideViewPr>
    <p:cSldViewPr snapToGrid="0">
      <p:cViewPr varScale="1">
        <p:scale>
          <a:sx n="87" d="100"/>
          <a:sy n="87" d="100"/>
        </p:scale>
        <p:origin x="96" y="60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2BDBF8-6C54-4C67-993A-3C933BFC0BC5}" type="datetimeFigureOut">
              <a:rPr lang="ko-KR" altLang="en-US" smtClean="0"/>
              <a:t>2025-05-19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96EC54-5A11-4AC1-954C-F5E5B672C4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71914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9388" indent="-179388" latinLnBrk="1">
              <a:buFont typeface="Arial" panose="020B0604020202020204" pitchFamily="34" charset="0"/>
              <a:buChar char="•"/>
            </a:pPr>
            <a:r>
              <a:rPr lang="en-US" altLang="ko-KR" b="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P1</a:t>
            </a:r>
            <a:r>
              <a:rPr lang="ko-KR" altLang="en-US" b="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은 처음 조작 시 맨 아래 </a:t>
            </a:r>
            <a:r>
              <a:rPr lang="en-US" altLang="ko-KR" b="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‘</a:t>
            </a:r>
            <a:r>
              <a:rPr lang="ko-KR" altLang="en-US" b="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저장</a:t>
            </a:r>
            <a:r>
              <a:rPr lang="en-US" altLang="ko-KR" b="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‘ </a:t>
            </a:r>
            <a:r>
              <a:rPr lang="ko-KR" altLang="en-US" b="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버튼이 선택되지 않아 잠시 멈췄지만</a:t>
            </a:r>
            <a:r>
              <a:rPr lang="en-US" altLang="ko-KR" b="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b="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이내 모든 답변이 선택되어야 해당 버튼이 활성화된다는 것을 알고 진행함</a:t>
            </a:r>
            <a:endParaRPr lang="en-US" altLang="ko-KR" b="0" dirty="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79388" indent="-179388" latinLnBrk="1">
              <a:buFont typeface="Arial" panose="020B0604020202020204" pitchFamily="34" charset="0"/>
              <a:buChar char="•"/>
            </a:pPr>
            <a:r>
              <a:rPr lang="ko-KR" altLang="en-US" b="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모든 참가자가 첫번째 질문에서 답변 선택 시 모든 버튼이 활성화 되어 있지 않아 잠시 고민하였으나</a:t>
            </a:r>
            <a:r>
              <a:rPr lang="en-US" altLang="ko-KR" b="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b="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이내 질문에 대한 답변을 선택하며 진행함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6EC54-5A11-4AC1-954C-F5E5B672C44E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12755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AA8AA6-0A7A-6F38-097F-D3A5732D4D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FE49536-8A70-9BA5-92AF-A803352061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C813428-BBFE-C0F2-274B-E03BA58C9F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4D8F0-5961-496C-BE5F-8FCB3FF9016B}" type="datetime1">
              <a:rPr lang="ko-KR" altLang="en-US" smtClean="0"/>
              <a:t>2025-05-19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85C22B-8E8A-B2E2-B225-CAB0B0951C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A742C37-DB3A-732D-B7E6-27BCE9ED2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2A19C-BABC-4B2F-8FA9-3EBDFC5788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66210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AC5CB1-4C02-059C-6B82-12151FD849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6F67679-A996-3D59-41EB-F9C0E18389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70B4AB6-0D76-CC90-1F50-F3EBA03107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4E2DB8-8793-4521-B8B6-3D5B4F7C581A}" type="datetime1">
              <a:rPr lang="ko-KR" altLang="en-US" smtClean="0"/>
              <a:t>2025-05-19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2279D54-728A-E412-62B0-0FCAE3345D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82A4FFC-83F2-90AF-311C-99F6E61CEE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2A19C-BABC-4B2F-8FA9-3EBDFC5788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93984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3887314-CC56-DA98-F53A-9E8E18B1908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DC95901-AD07-2FAE-1159-F7D7542B9F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7957027-6AEF-FD78-1F11-AC725989F0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CB470-CF82-4172-A896-CD658414229D}" type="datetime1">
              <a:rPr lang="ko-KR" altLang="en-US" smtClean="0"/>
              <a:t>2025-05-19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D408F53-C60E-677B-C6E2-6BA28AC9B0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06C9240-34CD-DD5D-7342-31693E0A7A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2A19C-BABC-4B2F-8FA9-3EBDFC5788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58318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42FF1B-01D3-D5D1-779F-78BAD5E42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5371FA7-423F-1B51-8743-DA614F552B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C8518BD-1690-D447-21BE-53377F4610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18C6C-3E5D-418D-A267-9FC34CBA8FA5}" type="datetime1">
              <a:rPr lang="ko-KR" altLang="en-US" smtClean="0"/>
              <a:t>2025-05-19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33721C6-744B-FC7C-B165-DB6D02582B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E6358DB-2122-1F1B-AF10-33A9D3027A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2A19C-BABC-4B2F-8FA9-3EBDFC5788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30116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130369-35ED-A8D7-C88F-B4DD2F8200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555DAA6-D45B-CE54-98D8-BC2C240862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8F4B859-E013-97D0-3B3D-E789129740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41C47-C121-4FA0-80A9-975E137CED8B}" type="datetime1">
              <a:rPr lang="ko-KR" altLang="en-US" smtClean="0"/>
              <a:t>2025-05-19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A07EAFD-2CA4-69DB-5953-C2DA1893D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4CE74AD-3418-D502-15BF-42848FDD4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2A19C-BABC-4B2F-8FA9-3EBDFC5788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20042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A82692-CD4A-8D75-A9AB-B206BEFBA2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8FD49B2-72CF-B90B-F232-7170B2986F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A3D8C32-0F6D-7EED-56B9-4C4B588C6E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8D62C83-64C5-357C-EDA7-26969F163B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333ED-698B-4F34-B186-0D5776B6FF4A}" type="datetime1">
              <a:rPr lang="ko-KR" altLang="en-US" smtClean="0"/>
              <a:t>2025-05-19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E064546-A559-D100-E73E-D0F9546262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CC51DC5-A60C-24B7-4B81-8DF639F42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2A19C-BABC-4B2F-8FA9-3EBDFC5788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50744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D3472C-067D-9E34-B679-A34A3CC7E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A7D9EA-6638-B1DE-7C69-D1B2447D33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98DAD52-8953-C8C7-A26A-13DB01EDD3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6707E79-7DAE-72BB-EC16-9E933A113DB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B7A9A85-054D-3CA2-EF3E-2369C9691A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EF9A356-82E8-4DC6-64A1-2DB76DBA16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262772-8A26-46FA-8EF4-10B247F23B86}" type="datetime1">
              <a:rPr lang="ko-KR" altLang="en-US" smtClean="0"/>
              <a:t>2025-05-19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01C4D24-54EA-5720-373E-3421828123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4D833EC-85F7-CE43-5D34-5FE271B20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2A19C-BABC-4B2F-8FA9-3EBDFC5788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71574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D84A1B-EDDB-91FE-ED20-37CA63311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8226C13-5F71-E290-592C-5232C9255E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16193-63A2-49D4-AC81-11CE276E6F38}" type="datetime1">
              <a:rPr lang="ko-KR" altLang="en-US" smtClean="0"/>
              <a:t>2025-05-19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32C47E3-79DB-2A12-A451-1274D42485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C26460D-CA5D-9856-D8D5-8AF597395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2A19C-BABC-4B2F-8FA9-3EBDFC5788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5009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A82A375-37A9-F709-0DFD-5CD7DA02EA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9E87C3-EA18-4E35-B79E-DF02512A17AD}" type="datetime1">
              <a:rPr lang="ko-KR" altLang="en-US" smtClean="0"/>
              <a:t>2025-05-19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B90FB5A-26B7-8809-8DB8-C981D57379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BBC42E4-97DE-187B-BB9C-562F23B7F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2A19C-BABC-4B2F-8FA9-3EBDFC5788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68208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02247C-D99D-C955-C7AF-27B5DCBCB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370BB6D-9BAD-357F-9B8E-A2BF1AEFB4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A472650-DE17-0DCD-2CAE-D31A7A7B3D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AC94AE6-8104-661F-F2AB-5C3E3B2970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9062B-D6D7-4AFB-843D-544AAF26F99F}" type="datetime1">
              <a:rPr lang="ko-KR" altLang="en-US" smtClean="0"/>
              <a:t>2025-05-19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B0A6B02-B4D7-9286-9D56-84BDFC974F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3B65542-E83D-FD6F-9F5F-68A94EE2F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2A19C-BABC-4B2F-8FA9-3EBDFC5788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60455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3F949C-4937-2F71-8F3E-630364326C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6ED3858-611D-7DF7-FA7F-ED543BF9239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7A39BED-32CA-162F-7051-327D543010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37D7C0C-357C-1C33-CE62-C0739289F3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C0DD2-F3DF-4DC3-9168-0FEF2C9DDC62}" type="datetime1">
              <a:rPr lang="ko-KR" altLang="en-US" smtClean="0"/>
              <a:t>2025-05-19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D0539C8-E7A4-D236-0FFD-0DB36F7BFF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BDCEE4E-11B2-12FB-CE98-87A215D219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2A19C-BABC-4B2F-8FA9-3EBDFC5788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35563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F536E63-B579-C07C-B93A-E560901F2D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6EBDF31-CE30-BAB4-399F-8D4BD2702B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92C106B-0F90-5385-2DFA-0314E7FC61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793A82-F95E-4532-ACF4-8A75682EF20D}" type="datetime1">
              <a:rPr lang="ko-KR" altLang="en-US" smtClean="0"/>
              <a:t>2025-05-19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DAB1292-1327-4403-EE49-8BB78DD64C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DCB8875-C75B-C4BF-D0DA-5AF7FC8C43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D2A19C-BABC-4B2F-8FA9-3EBDFC5788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39716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g"/><Relationship Id="rId3" Type="http://schemas.openxmlformats.org/officeDocument/2006/relationships/image" Target="../media/image10.png"/><Relationship Id="rId7" Type="http://schemas.openxmlformats.org/officeDocument/2006/relationships/image" Target="../media/image14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5B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더하기 기호 25">
            <a:extLst>
              <a:ext uri="{FF2B5EF4-FFF2-40B4-BE49-F238E27FC236}">
                <a16:creationId xmlns:a16="http://schemas.microsoft.com/office/drawing/2014/main" id="{68021B11-1647-4825-F8E7-CC79BA8D0419}"/>
              </a:ext>
            </a:extLst>
          </p:cNvPr>
          <p:cNvSpPr/>
          <p:nvPr/>
        </p:nvSpPr>
        <p:spPr>
          <a:xfrm>
            <a:off x="8549640" y="3233420"/>
            <a:ext cx="4691355" cy="4645660"/>
          </a:xfrm>
          <a:prstGeom prst="mathPlus">
            <a:avLst/>
          </a:prstGeom>
          <a:solidFill>
            <a:schemeClr val="bg1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1A1F6303-DA8E-C4CC-7C59-FC31D5A2F2DE}"/>
              </a:ext>
            </a:extLst>
          </p:cNvPr>
          <p:cNvCxnSpPr>
            <a:cxnSpLocks/>
          </p:cNvCxnSpPr>
          <p:nvPr/>
        </p:nvCxnSpPr>
        <p:spPr>
          <a:xfrm>
            <a:off x="335756" y="2729658"/>
            <a:ext cx="9058275" cy="0"/>
          </a:xfrm>
          <a:prstGeom prst="line">
            <a:avLst/>
          </a:prstGeom>
          <a:ln>
            <a:solidFill>
              <a:schemeClr val="bg1">
                <a:alpha val="3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10">
            <a:extLst>
              <a:ext uri="{FF2B5EF4-FFF2-40B4-BE49-F238E27FC236}">
                <a16:creationId xmlns:a16="http://schemas.microsoft.com/office/drawing/2014/main" id="{BD304DC6-6765-3055-B024-D4794F4CC938}"/>
              </a:ext>
            </a:extLst>
          </p:cNvPr>
          <p:cNvSpPr txBox="1"/>
          <p:nvPr/>
        </p:nvSpPr>
        <p:spPr>
          <a:xfrm>
            <a:off x="538028" y="1617139"/>
            <a:ext cx="10770052" cy="100806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6600" spc="-300" dirty="0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Low-fi</a:t>
            </a:r>
            <a:r>
              <a:rPr lang="ko-KR" altLang="en-US" sz="6600" spc="-300" dirty="0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프로토타입</a:t>
            </a:r>
            <a:r>
              <a:rPr lang="en-US" altLang="ko-KR" sz="6600" spc="-300" dirty="0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&amp;</a:t>
            </a:r>
            <a:r>
              <a:rPr lang="ko-KR" altLang="en-US" sz="6600" spc="-300" dirty="0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테스트</a:t>
            </a:r>
            <a:endParaRPr lang="ko-KR" sz="6600" b="0" i="0" u="none" strike="noStrike" spc="-300" dirty="0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2" name="TextBox 9">
            <a:extLst>
              <a:ext uri="{FF2B5EF4-FFF2-40B4-BE49-F238E27FC236}">
                <a16:creationId xmlns:a16="http://schemas.microsoft.com/office/drawing/2014/main" id="{E05C37F8-1AC6-E27C-2F19-7C22CC4320B3}"/>
              </a:ext>
            </a:extLst>
          </p:cNvPr>
          <p:cNvSpPr txBox="1"/>
          <p:nvPr/>
        </p:nvSpPr>
        <p:spPr>
          <a:xfrm>
            <a:off x="1442255" y="2967004"/>
            <a:ext cx="10069012" cy="812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24499"/>
              </a:lnSpc>
            </a:pPr>
            <a:r>
              <a:rPr lang="ko-KR" altLang="en-US" sz="2000" dirty="0">
                <a:solidFill>
                  <a:srgbClr val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팀 </a:t>
            </a:r>
            <a:r>
              <a:rPr lang="en-US" altLang="ko-KR" sz="2000" dirty="0">
                <a:solidFill>
                  <a:srgbClr val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</a:t>
            </a:r>
            <a:r>
              <a:rPr lang="ko-KR" altLang="en-US" sz="2000" dirty="0">
                <a:solidFill>
                  <a:srgbClr val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안전제일</a:t>
            </a:r>
            <a:r>
              <a:rPr lang="en-US" altLang="ko-KR" sz="2000" dirty="0">
                <a:solidFill>
                  <a:srgbClr val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’</a:t>
            </a:r>
          </a:p>
          <a:p>
            <a:pPr lvl="0">
              <a:lnSpc>
                <a:spcPct val="124499"/>
              </a:lnSpc>
            </a:pPr>
            <a:r>
              <a:rPr lang="ko-KR" altLang="en-US" sz="2000" dirty="0">
                <a:solidFill>
                  <a:srgbClr val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수술 전 간호상태 확인 시 누락을 줄여 환자가 안전하게 수술 받을 수 있는 환경 만들기</a:t>
            </a:r>
            <a:endParaRPr lang="en-US" sz="2000" b="0" i="0" u="none" strike="noStrike" dirty="0">
              <a:solidFill>
                <a:srgbClr val="FFFFFF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3" name="그래픽 32" descr="의료 단색으로 채워진">
            <a:extLst>
              <a:ext uri="{FF2B5EF4-FFF2-40B4-BE49-F238E27FC236}">
                <a16:creationId xmlns:a16="http://schemas.microsoft.com/office/drawing/2014/main" id="{7FA2C5B6-E962-39A0-0106-0BCD21440E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5323" y="2916204"/>
            <a:ext cx="894532" cy="914400"/>
          </a:xfrm>
          <a:prstGeom prst="rect">
            <a:avLst/>
          </a:prstGeom>
        </p:spPr>
      </p:pic>
      <p:sp>
        <p:nvSpPr>
          <p:cNvPr id="34" name="TextBox 9">
            <a:extLst>
              <a:ext uri="{FF2B5EF4-FFF2-40B4-BE49-F238E27FC236}">
                <a16:creationId xmlns:a16="http://schemas.microsoft.com/office/drawing/2014/main" id="{E92BC157-E478-A4B6-FC84-27CF0B5A9BBA}"/>
              </a:ext>
            </a:extLst>
          </p:cNvPr>
          <p:cNvSpPr txBox="1"/>
          <p:nvPr/>
        </p:nvSpPr>
        <p:spPr>
          <a:xfrm>
            <a:off x="698819" y="5635357"/>
            <a:ext cx="2755900" cy="812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altLang="en-US" b="1" i="0" u="none" strike="noStrike" dirty="0">
                <a:solidFill>
                  <a:srgbClr val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신효경</a:t>
            </a:r>
            <a:r>
              <a:rPr lang="en-US" altLang="ko-KR" b="1" i="0" u="none" strike="noStrike" dirty="0">
                <a:solidFill>
                  <a:srgbClr val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(2024-20125)</a:t>
            </a:r>
            <a:endParaRPr lang="en-US" b="1" i="0" u="none" strike="noStrike" dirty="0">
              <a:solidFill>
                <a:srgbClr val="FFFFFF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5" name="TextBox 9">
            <a:extLst>
              <a:ext uri="{FF2B5EF4-FFF2-40B4-BE49-F238E27FC236}">
                <a16:creationId xmlns:a16="http://schemas.microsoft.com/office/drawing/2014/main" id="{1719C722-8B56-88B3-7400-15706A34EE25}"/>
              </a:ext>
            </a:extLst>
          </p:cNvPr>
          <p:cNvSpPr txBox="1"/>
          <p:nvPr/>
        </p:nvSpPr>
        <p:spPr>
          <a:xfrm>
            <a:off x="3053398" y="5635357"/>
            <a:ext cx="2755900" cy="812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altLang="en-US" b="1" i="0" u="none" strike="noStrike" dirty="0">
                <a:solidFill>
                  <a:srgbClr val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이혜민</a:t>
            </a:r>
            <a:r>
              <a:rPr lang="en-US" altLang="ko-KR" b="1" i="0" u="none" strike="noStrike" dirty="0">
                <a:solidFill>
                  <a:srgbClr val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(2023-21862)</a:t>
            </a:r>
            <a:endParaRPr lang="en-US" b="1" i="0" u="none" strike="noStrike" dirty="0">
              <a:solidFill>
                <a:srgbClr val="FFFFFF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6D4526A1-531B-3B9D-622B-FE7FBB7764CC}"/>
              </a:ext>
            </a:extLst>
          </p:cNvPr>
          <p:cNvSpPr/>
          <p:nvPr/>
        </p:nvSpPr>
        <p:spPr>
          <a:xfrm>
            <a:off x="1199198" y="4067949"/>
            <a:ext cx="1771990" cy="1771990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78CAA7F5-2642-1F16-BB3D-9590FC9E8061}"/>
              </a:ext>
            </a:extLst>
          </p:cNvPr>
          <p:cNvSpPr/>
          <p:nvPr/>
        </p:nvSpPr>
        <p:spPr>
          <a:xfrm>
            <a:off x="3454719" y="4067949"/>
            <a:ext cx="1771990" cy="1771990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0BE9C7B-FC7E-BB5A-06CF-B180B9BB74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2A19C-BABC-4B2F-8FA9-3EBDFC5788E4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05434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1126C77-2684-30CB-B438-5A56528E6AAD}"/>
              </a:ext>
            </a:extLst>
          </p:cNvPr>
          <p:cNvSpPr/>
          <p:nvPr/>
        </p:nvSpPr>
        <p:spPr>
          <a:xfrm>
            <a:off x="0" y="0"/>
            <a:ext cx="12192000" cy="45719"/>
          </a:xfrm>
          <a:prstGeom prst="rect">
            <a:avLst/>
          </a:prstGeom>
          <a:solidFill>
            <a:srgbClr val="1C5BFF"/>
          </a:solidFill>
          <a:ln>
            <a:solidFill>
              <a:srgbClr val="1C5B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F16F9B5-89AE-7789-661C-C16638ADC521}"/>
              </a:ext>
            </a:extLst>
          </p:cNvPr>
          <p:cNvCxnSpPr>
            <a:cxnSpLocks/>
          </p:cNvCxnSpPr>
          <p:nvPr/>
        </p:nvCxnSpPr>
        <p:spPr>
          <a:xfrm>
            <a:off x="457676" y="1327578"/>
            <a:ext cx="11155204" cy="0"/>
          </a:xfrm>
          <a:prstGeom prst="line">
            <a:avLst/>
          </a:prstGeom>
          <a:ln>
            <a:solidFill>
              <a:schemeClr val="bg1">
                <a:lumMod val="50000"/>
                <a:alpha val="3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11">
            <a:extLst>
              <a:ext uri="{FF2B5EF4-FFF2-40B4-BE49-F238E27FC236}">
                <a16:creationId xmlns:a16="http://schemas.microsoft.com/office/drawing/2014/main" id="{36A9C3A9-0B38-343F-A714-0CB4997AF141}"/>
              </a:ext>
            </a:extLst>
          </p:cNvPr>
          <p:cNvSpPr txBox="1"/>
          <p:nvPr/>
        </p:nvSpPr>
        <p:spPr>
          <a:xfrm>
            <a:off x="579120" y="345432"/>
            <a:ext cx="10896600" cy="89070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4400" b="0" i="0" u="none" strike="noStrike" dirty="0">
                <a:solidFill>
                  <a:srgbClr val="1A1A1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실험 결과</a:t>
            </a:r>
            <a:r>
              <a:rPr lang="en-US" altLang="ko-KR" sz="4400" b="0" i="0" u="none" strike="noStrike" dirty="0">
                <a:solidFill>
                  <a:srgbClr val="1A1A1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</a:t>
            </a:r>
            <a:r>
              <a:rPr lang="ko-KR" altLang="en-US" sz="4400" b="0" i="0" u="none" strike="noStrike" dirty="0">
                <a:solidFill>
                  <a:srgbClr val="1A1A1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설문</a:t>
            </a:r>
            <a:r>
              <a:rPr lang="en-US" altLang="ko-KR" sz="4400" b="0" i="0" u="none" strike="noStrike" dirty="0">
                <a:solidFill>
                  <a:srgbClr val="1A1A1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)</a:t>
            </a:r>
            <a:endParaRPr lang="ko-KR" sz="4400" b="0" i="0" u="none" strike="noStrike" dirty="0">
              <a:solidFill>
                <a:srgbClr val="1A1A1A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0" name="TextBox 16">
            <a:extLst>
              <a:ext uri="{FF2B5EF4-FFF2-40B4-BE49-F238E27FC236}">
                <a16:creationId xmlns:a16="http://schemas.microsoft.com/office/drawing/2014/main" id="{93AE03F6-B3C2-625B-2654-E55D2076A50C}"/>
              </a:ext>
            </a:extLst>
          </p:cNvPr>
          <p:cNvSpPr txBox="1"/>
          <p:nvPr/>
        </p:nvSpPr>
        <p:spPr>
          <a:xfrm>
            <a:off x="2171704" y="1469457"/>
            <a:ext cx="8387862" cy="914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177800" lvl="0" indent="-1778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20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대 여성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수술실 간호사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77800" lvl="0" indent="-1778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경력은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1-3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년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명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3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년 이상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명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2" name="Picture 7">
            <a:extLst>
              <a:ext uri="{FF2B5EF4-FFF2-40B4-BE49-F238E27FC236}">
                <a16:creationId xmlns:a16="http://schemas.microsoft.com/office/drawing/2014/main" id="{7355F5F4-329B-5328-40B5-075EF662EDB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0"/>
          </a:blip>
          <a:stretch>
            <a:fillRect/>
          </a:stretch>
        </p:blipFill>
        <p:spPr>
          <a:xfrm>
            <a:off x="1628325" y="3524999"/>
            <a:ext cx="1621503" cy="45719"/>
          </a:xfrm>
          <a:prstGeom prst="rect">
            <a:avLst/>
          </a:prstGeom>
          <a:solidFill>
            <a:srgbClr val="1C5BFF"/>
          </a:solidFill>
          <a:ln>
            <a:solidFill>
              <a:srgbClr val="1C5BFF"/>
            </a:solidFill>
          </a:ln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BCBD8EAE-65F3-42E6-DEB6-F082C8D668C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0"/>
          </a:blip>
          <a:stretch>
            <a:fillRect/>
          </a:stretch>
        </p:blipFill>
        <p:spPr>
          <a:xfrm rot="16200000">
            <a:off x="2400300" y="4395155"/>
            <a:ext cx="3746500" cy="12700"/>
          </a:xfrm>
          <a:prstGeom prst="rect">
            <a:avLst/>
          </a:prstGeom>
          <a:solidFill>
            <a:srgbClr val="1C5BFF"/>
          </a:solidFill>
          <a:ln>
            <a:solidFill>
              <a:srgbClr val="1C5BFF"/>
            </a:solidFill>
          </a:ln>
        </p:spPr>
      </p:pic>
      <p:pic>
        <p:nvPicPr>
          <p:cNvPr id="14" name="Picture 14">
            <a:extLst>
              <a:ext uri="{FF2B5EF4-FFF2-40B4-BE49-F238E27FC236}">
                <a16:creationId xmlns:a16="http://schemas.microsoft.com/office/drawing/2014/main" id="{506CCD2D-7E72-463E-5886-F41EA98BEA4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0"/>
          </a:blip>
          <a:stretch>
            <a:fillRect/>
          </a:stretch>
        </p:blipFill>
        <p:spPr>
          <a:xfrm rot="16200000">
            <a:off x="6057900" y="4382455"/>
            <a:ext cx="3746500" cy="12700"/>
          </a:xfrm>
          <a:prstGeom prst="rect">
            <a:avLst/>
          </a:prstGeom>
          <a:solidFill>
            <a:srgbClr val="1C5BFF"/>
          </a:solidFill>
          <a:ln>
            <a:solidFill>
              <a:srgbClr val="1C5BFF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8F0B86A-AA85-68E8-8740-C6779A39F16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0"/>
          </a:blip>
          <a:stretch>
            <a:fillRect/>
          </a:stretch>
        </p:blipFill>
        <p:spPr>
          <a:xfrm rot="16200000">
            <a:off x="-1206500" y="4382455"/>
            <a:ext cx="3746500" cy="12700"/>
          </a:xfrm>
          <a:prstGeom prst="rect">
            <a:avLst/>
          </a:prstGeom>
          <a:solidFill>
            <a:srgbClr val="1C5BFF"/>
          </a:solidFill>
          <a:ln>
            <a:solidFill>
              <a:srgbClr val="1C5BFF"/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3D85284-48E8-3F8F-C37D-F32B3C64ED5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0"/>
          </a:blip>
          <a:stretch>
            <a:fillRect/>
          </a:stretch>
        </p:blipFill>
        <p:spPr>
          <a:xfrm rot="16200000">
            <a:off x="9588500" y="4382455"/>
            <a:ext cx="3746500" cy="12700"/>
          </a:xfrm>
          <a:prstGeom prst="rect">
            <a:avLst/>
          </a:prstGeom>
          <a:solidFill>
            <a:srgbClr val="1C5BFF"/>
          </a:solidFill>
          <a:ln>
            <a:solidFill>
              <a:srgbClr val="1C5BFF"/>
            </a:solidFill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B31EF7C-CA22-49EE-AD5C-F3A355580D8C}"/>
              </a:ext>
            </a:extLst>
          </p:cNvPr>
          <p:cNvSpPr txBox="1"/>
          <p:nvPr/>
        </p:nvSpPr>
        <p:spPr>
          <a:xfrm>
            <a:off x="9067800" y="2400300"/>
            <a:ext cx="12065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78850"/>
              </a:lnSpc>
            </a:pPr>
            <a:r>
              <a:rPr lang="ko-KR" altLang="en-US" sz="2400" b="0" i="0" u="none" strike="noStrike" dirty="0">
                <a:solidFill>
                  <a:srgbClr val="1C5B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기능성</a:t>
            </a:r>
            <a:endParaRPr lang="ko-KR" sz="2400" b="0" i="0" u="none" strike="noStrike" dirty="0">
              <a:solidFill>
                <a:srgbClr val="1C5B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1" name="TextBox 22">
            <a:extLst>
              <a:ext uri="{FF2B5EF4-FFF2-40B4-BE49-F238E27FC236}">
                <a16:creationId xmlns:a16="http://schemas.microsoft.com/office/drawing/2014/main" id="{4C7FA953-4EB1-95B3-7CDF-57C39BAD293F}"/>
              </a:ext>
            </a:extLst>
          </p:cNvPr>
          <p:cNvSpPr txBox="1"/>
          <p:nvPr/>
        </p:nvSpPr>
        <p:spPr>
          <a:xfrm>
            <a:off x="1816100" y="2400300"/>
            <a:ext cx="12065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78850"/>
              </a:lnSpc>
            </a:pPr>
            <a:r>
              <a:rPr lang="ko-KR" altLang="en-US" sz="2400" b="0" i="0" u="none" strike="noStrike" dirty="0">
                <a:solidFill>
                  <a:srgbClr val="1C5B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사용성</a:t>
            </a:r>
            <a:endParaRPr lang="ko-KR" sz="2400" b="0" i="0" u="none" strike="noStrike" dirty="0">
              <a:solidFill>
                <a:srgbClr val="1C5B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8" name="TextBox 23">
            <a:extLst>
              <a:ext uri="{FF2B5EF4-FFF2-40B4-BE49-F238E27FC236}">
                <a16:creationId xmlns:a16="http://schemas.microsoft.com/office/drawing/2014/main" id="{012054FD-43D8-008A-5AE0-78C8575F8C6F}"/>
              </a:ext>
            </a:extLst>
          </p:cNvPr>
          <p:cNvSpPr txBox="1"/>
          <p:nvPr/>
        </p:nvSpPr>
        <p:spPr>
          <a:xfrm>
            <a:off x="1133628" y="4336167"/>
            <a:ext cx="2603500" cy="1265416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179388" lvl="0" indent="-179388">
              <a:lnSpc>
                <a:spcPct val="107899"/>
              </a:lnSpc>
              <a:buFont typeface="Arial" panose="020B0604020202020204" pitchFamily="34" charset="0"/>
              <a:buChar char="•"/>
            </a:pPr>
            <a:r>
              <a:rPr lang="ko-KR" altLang="en-US" sz="1400" b="0" i="0" u="none" strike="noStrike" spc="-1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사용이 쉬운가</a:t>
            </a:r>
            <a:r>
              <a:rPr lang="en-US" altLang="ko-KR" sz="1400" b="0" i="0" u="none" strike="noStrike" spc="-1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?</a:t>
            </a:r>
          </a:p>
          <a:p>
            <a:pPr marL="179388" lvl="0" indent="-179388">
              <a:lnSpc>
                <a:spcPct val="107899"/>
              </a:lnSpc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직관적인가</a:t>
            </a:r>
            <a:r>
              <a:rPr lang="en-US" altLang="ko-KR" sz="1400" spc="-1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?</a:t>
            </a:r>
          </a:p>
          <a:p>
            <a:pPr marL="179388" lvl="0" indent="-179388">
              <a:lnSpc>
                <a:spcPct val="107899"/>
              </a:lnSpc>
              <a:buFont typeface="Arial" panose="020B0604020202020204" pitchFamily="34" charset="0"/>
              <a:buChar char="•"/>
            </a:pPr>
            <a:r>
              <a:rPr lang="ko-KR" altLang="en-US" sz="1400" b="0" i="0" u="none" strike="noStrike" spc="-1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실행하는 과정이 원활한가</a:t>
            </a:r>
            <a:r>
              <a:rPr lang="en-US" altLang="ko-KR" sz="1400" b="0" i="0" u="none" strike="noStrike" spc="-1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?</a:t>
            </a:r>
          </a:p>
          <a:p>
            <a:pPr marL="179388" lvl="0" indent="-179388">
              <a:lnSpc>
                <a:spcPct val="107899"/>
              </a:lnSpc>
              <a:buFont typeface="Arial" panose="020B0604020202020204" pitchFamily="34" charset="0"/>
              <a:buChar char="•"/>
            </a:pPr>
            <a:r>
              <a:rPr lang="ko-KR" altLang="en-US" sz="1400" b="0" i="0" u="none" strike="noStrike" spc="-1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오류나 문제 발생 시 해결 방법을 이해하기 쉬웠는가</a:t>
            </a:r>
            <a:r>
              <a:rPr lang="en-US" altLang="ko-KR" sz="1400" b="0" i="0" u="none" strike="noStrike" spc="-1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?</a:t>
            </a:r>
            <a:endParaRPr lang="ko-KR" sz="1400" b="0" i="0" u="none" strike="noStrike" spc="-1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9" name="TextBox 24">
            <a:extLst>
              <a:ext uri="{FF2B5EF4-FFF2-40B4-BE49-F238E27FC236}">
                <a16:creationId xmlns:a16="http://schemas.microsoft.com/office/drawing/2014/main" id="{D51DF04B-4DF6-3700-86E5-318BA7204394}"/>
              </a:ext>
            </a:extLst>
          </p:cNvPr>
          <p:cNvSpPr txBox="1"/>
          <p:nvPr/>
        </p:nvSpPr>
        <p:spPr>
          <a:xfrm>
            <a:off x="1520825" y="3167475"/>
            <a:ext cx="1822449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78850"/>
              </a:lnSpc>
            </a:pPr>
            <a:r>
              <a:rPr lang="en-US" sz="2400" b="0" i="0" u="none" strike="noStrike" dirty="0">
                <a:solidFill>
                  <a:srgbClr val="1C5B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14.3</a:t>
            </a:r>
            <a:r>
              <a:rPr lang="ko-KR" altLang="en-US" sz="2400" b="0" i="0" u="none" strike="noStrike" dirty="0">
                <a:solidFill>
                  <a:srgbClr val="1C5B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점 </a:t>
            </a:r>
            <a:r>
              <a:rPr lang="en-US" altLang="ko-KR" b="0" i="0" u="none" strike="noStrike" dirty="0">
                <a:solidFill>
                  <a:srgbClr val="1C5B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/ 16</a:t>
            </a:r>
            <a:r>
              <a:rPr lang="ko-KR" altLang="en-US" b="0" i="0" u="none" strike="noStrike" dirty="0">
                <a:solidFill>
                  <a:srgbClr val="1C5B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점</a:t>
            </a:r>
            <a:endParaRPr lang="en-US" b="0" i="0" u="none" strike="noStrike" dirty="0">
              <a:solidFill>
                <a:srgbClr val="1C5B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0" name="TextBox 25">
            <a:extLst>
              <a:ext uri="{FF2B5EF4-FFF2-40B4-BE49-F238E27FC236}">
                <a16:creationId xmlns:a16="http://schemas.microsoft.com/office/drawing/2014/main" id="{72F69368-3132-CA43-AB9F-01D984D65AE5}"/>
              </a:ext>
            </a:extLst>
          </p:cNvPr>
          <p:cNvSpPr txBox="1"/>
          <p:nvPr/>
        </p:nvSpPr>
        <p:spPr>
          <a:xfrm>
            <a:off x="5486400" y="2400300"/>
            <a:ext cx="12065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78850"/>
              </a:lnSpc>
            </a:pPr>
            <a:r>
              <a:rPr lang="ko-KR" altLang="en-US" sz="2400" dirty="0">
                <a:solidFill>
                  <a:srgbClr val="1C5B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만족도</a:t>
            </a:r>
            <a:endParaRPr lang="ko-KR" sz="2400" b="0" i="0" u="none" strike="noStrike" dirty="0">
              <a:solidFill>
                <a:srgbClr val="1C5B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3" name="TextBox 23">
            <a:extLst>
              <a:ext uri="{FF2B5EF4-FFF2-40B4-BE49-F238E27FC236}">
                <a16:creationId xmlns:a16="http://schemas.microsoft.com/office/drawing/2014/main" id="{8BFFC52A-B36F-2723-0C39-685E6F16569C}"/>
              </a:ext>
            </a:extLst>
          </p:cNvPr>
          <p:cNvSpPr txBox="1"/>
          <p:nvPr/>
        </p:nvSpPr>
        <p:spPr>
          <a:xfrm>
            <a:off x="4783016" y="4336169"/>
            <a:ext cx="2603500" cy="77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179388" lvl="0" indent="-179388">
              <a:lnSpc>
                <a:spcPct val="107899"/>
              </a:lnSpc>
              <a:buFont typeface="Arial" panose="020B0604020202020204" pitchFamily="34" charset="0"/>
              <a:buChar char="•"/>
            </a:pPr>
            <a:r>
              <a:rPr lang="ko-KR" altLang="en-US" sz="1400" b="0" i="0" u="none" strike="noStrike" spc="-1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디자인에 만족하는가</a:t>
            </a:r>
            <a:r>
              <a:rPr lang="en-US" altLang="ko-KR" sz="1400" b="0" i="0" u="none" strike="noStrike" spc="-1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?</a:t>
            </a:r>
          </a:p>
          <a:p>
            <a:pPr marL="179388" lvl="0" indent="-179388">
              <a:lnSpc>
                <a:spcPct val="107899"/>
              </a:lnSpc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프로토타입 사용 경험에 만족하는가</a:t>
            </a:r>
            <a:r>
              <a:rPr lang="en-US" altLang="ko-KR" sz="1400" spc="-1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?</a:t>
            </a:r>
          </a:p>
          <a:p>
            <a:pPr marL="179388" lvl="0" indent="-179388">
              <a:lnSpc>
                <a:spcPct val="107899"/>
              </a:lnSpc>
              <a:buFont typeface="Arial" panose="020B0604020202020204" pitchFamily="34" charset="0"/>
              <a:buChar char="•"/>
            </a:pPr>
            <a:r>
              <a:rPr lang="ko-KR" altLang="en-US" sz="1400" b="0" i="0" u="none" strike="noStrike" spc="-1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제공된 기능이 모표 달성에 적합한가</a:t>
            </a:r>
            <a:r>
              <a:rPr lang="en-US" altLang="ko-KR" sz="1400" b="0" i="0" u="none" strike="noStrike" spc="-1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?</a:t>
            </a:r>
            <a:endParaRPr lang="ko-KR" sz="1400" b="0" i="0" u="none" strike="noStrike" spc="-1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4" name="TextBox 23">
            <a:extLst>
              <a:ext uri="{FF2B5EF4-FFF2-40B4-BE49-F238E27FC236}">
                <a16:creationId xmlns:a16="http://schemas.microsoft.com/office/drawing/2014/main" id="{556F5060-D8F6-59BA-5FC5-EBD32526B3B1}"/>
              </a:ext>
            </a:extLst>
          </p:cNvPr>
          <p:cNvSpPr txBox="1"/>
          <p:nvPr/>
        </p:nvSpPr>
        <p:spPr>
          <a:xfrm>
            <a:off x="8349329" y="4336167"/>
            <a:ext cx="2603500" cy="914401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179388" lvl="0" indent="-179388">
              <a:lnSpc>
                <a:spcPct val="107899"/>
              </a:lnSpc>
              <a:buFont typeface="Arial" panose="020B0604020202020204" pitchFamily="34" charset="0"/>
              <a:buChar char="•"/>
            </a:pPr>
            <a:r>
              <a:rPr lang="ko-KR" altLang="en-US" sz="1400" b="0" i="0" u="none" strike="noStrike" spc="-1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주요 기능이 기대한 대로 동작했는가</a:t>
            </a:r>
            <a:r>
              <a:rPr lang="en-US" altLang="ko-KR" sz="1400" b="0" i="0" u="none" strike="noStrike" spc="-1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?</a:t>
            </a:r>
          </a:p>
          <a:p>
            <a:pPr marL="179388" lvl="0" indent="-179388">
              <a:lnSpc>
                <a:spcPct val="107899"/>
              </a:lnSpc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제공된 기능이 실제 사용 시 유용했는가</a:t>
            </a:r>
            <a:r>
              <a:rPr lang="en-US" altLang="ko-KR" sz="1400" spc="-1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?</a:t>
            </a:r>
          </a:p>
          <a:p>
            <a:pPr marL="179388" lvl="0" indent="-179388">
              <a:lnSpc>
                <a:spcPct val="107899"/>
              </a:lnSpc>
              <a:buFont typeface="Arial" panose="020B0604020202020204" pitchFamily="34" charset="0"/>
              <a:buChar char="•"/>
            </a:pPr>
            <a:r>
              <a:rPr lang="ko-KR" altLang="en-US" sz="1400" b="0" i="0" u="none" strike="noStrike" spc="-1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오류나 버그 없이 일관성 있게 기능이 수행되었는가</a:t>
            </a:r>
            <a:r>
              <a:rPr lang="en-US" altLang="ko-KR" sz="1400" b="0" i="0" u="none" strike="noStrike" spc="-1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?</a:t>
            </a:r>
            <a:endParaRPr lang="ko-KR" sz="1400" b="0" i="0" u="none" strike="noStrike" spc="-1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9E97E31-1A24-11FF-94F1-4D43E7825E10}"/>
              </a:ext>
            </a:extLst>
          </p:cNvPr>
          <p:cNvSpPr txBox="1"/>
          <p:nvPr/>
        </p:nvSpPr>
        <p:spPr>
          <a:xfrm>
            <a:off x="579864" y="1535852"/>
            <a:ext cx="15840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1C5B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일반적 특성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0B71F38-9737-89A2-EA0D-7ECC63663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2A19C-BABC-4B2F-8FA9-3EBDFC5788E4}" type="slidenum">
              <a:rPr lang="ko-KR" altLang="en-US" smtClean="0"/>
              <a:t>10</a:t>
            </a:fld>
            <a:endParaRPr lang="ko-KR" altLang="en-US"/>
          </a:p>
        </p:txBody>
      </p:sp>
      <p:pic>
        <p:nvPicPr>
          <p:cNvPr id="6" name="Picture 7">
            <a:extLst>
              <a:ext uri="{FF2B5EF4-FFF2-40B4-BE49-F238E27FC236}">
                <a16:creationId xmlns:a16="http://schemas.microsoft.com/office/drawing/2014/main" id="{D6E7CD14-781C-8EFC-D29D-C67A5388422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0"/>
          </a:blip>
          <a:stretch>
            <a:fillRect/>
          </a:stretch>
        </p:blipFill>
        <p:spPr>
          <a:xfrm>
            <a:off x="5297273" y="3503184"/>
            <a:ext cx="1621503" cy="45719"/>
          </a:xfrm>
          <a:prstGeom prst="rect">
            <a:avLst/>
          </a:prstGeom>
          <a:solidFill>
            <a:srgbClr val="1C5BFF"/>
          </a:solidFill>
          <a:ln>
            <a:solidFill>
              <a:srgbClr val="1C5BFF"/>
            </a:solidFill>
          </a:ln>
        </p:spPr>
      </p:pic>
      <p:sp>
        <p:nvSpPr>
          <p:cNvPr id="8" name="TextBox 24">
            <a:extLst>
              <a:ext uri="{FF2B5EF4-FFF2-40B4-BE49-F238E27FC236}">
                <a16:creationId xmlns:a16="http://schemas.microsoft.com/office/drawing/2014/main" id="{6D056179-E46B-132B-1987-B53F177B95A4}"/>
              </a:ext>
            </a:extLst>
          </p:cNvPr>
          <p:cNvSpPr txBox="1"/>
          <p:nvPr/>
        </p:nvSpPr>
        <p:spPr>
          <a:xfrm>
            <a:off x="5189773" y="3145660"/>
            <a:ext cx="1822449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78850"/>
              </a:lnSpc>
            </a:pPr>
            <a:r>
              <a:rPr lang="en-US" altLang="ko-KR" sz="2400" dirty="0">
                <a:solidFill>
                  <a:srgbClr val="1C5B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10.7</a:t>
            </a:r>
            <a:r>
              <a:rPr lang="ko-KR" altLang="en-US" sz="2400" b="0" i="0" u="none" strike="noStrike" dirty="0">
                <a:solidFill>
                  <a:srgbClr val="1C5B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점 </a:t>
            </a:r>
            <a:r>
              <a:rPr lang="en-US" altLang="ko-KR" b="0" i="0" u="none" strike="noStrike" dirty="0">
                <a:solidFill>
                  <a:srgbClr val="1C5B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/ 12</a:t>
            </a:r>
            <a:r>
              <a:rPr lang="ko-KR" altLang="en-US" b="0" i="0" u="none" strike="noStrike" dirty="0">
                <a:solidFill>
                  <a:srgbClr val="1C5B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점</a:t>
            </a:r>
            <a:endParaRPr lang="en-US" b="0" i="0" u="none" strike="noStrike" dirty="0">
              <a:solidFill>
                <a:srgbClr val="1C5B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9" name="Picture 7">
            <a:extLst>
              <a:ext uri="{FF2B5EF4-FFF2-40B4-BE49-F238E27FC236}">
                <a16:creationId xmlns:a16="http://schemas.microsoft.com/office/drawing/2014/main" id="{C62FDFBF-C023-B38D-6FBD-5A7BA5F1166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0"/>
          </a:blip>
          <a:stretch>
            <a:fillRect/>
          </a:stretch>
        </p:blipFill>
        <p:spPr>
          <a:xfrm>
            <a:off x="8892726" y="3524999"/>
            <a:ext cx="1621503" cy="45719"/>
          </a:xfrm>
          <a:prstGeom prst="rect">
            <a:avLst/>
          </a:prstGeom>
          <a:solidFill>
            <a:srgbClr val="1C5BFF"/>
          </a:solidFill>
          <a:ln>
            <a:solidFill>
              <a:srgbClr val="1C5BFF"/>
            </a:solidFill>
          </a:ln>
        </p:spPr>
      </p:pic>
      <p:sp>
        <p:nvSpPr>
          <p:cNvPr id="15" name="TextBox 24">
            <a:extLst>
              <a:ext uri="{FF2B5EF4-FFF2-40B4-BE49-F238E27FC236}">
                <a16:creationId xmlns:a16="http://schemas.microsoft.com/office/drawing/2014/main" id="{06929E4A-52C6-3919-C210-58AEA23F0148}"/>
              </a:ext>
            </a:extLst>
          </p:cNvPr>
          <p:cNvSpPr txBox="1"/>
          <p:nvPr/>
        </p:nvSpPr>
        <p:spPr>
          <a:xfrm>
            <a:off x="8785226" y="3167475"/>
            <a:ext cx="1822449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78850"/>
              </a:lnSpc>
            </a:pPr>
            <a:r>
              <a:rPr lang="en-US" sz="2400" b="0" i="0" u="none" strike="noStrike" dirty="0">
                <a:solidFill>
                  <a:srgbClr val="1C5B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11</a:t>
            </a:r>
            <a:r>
              <a:rPr lang="ko-KR" altLang="en-US" sz="2400" b="0" i="0" u="none" strike="noStrike" dirty="0">
                <a:solidFill>
                  <a:srgbClr val="1C5B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점 </a:t>
            </a:r>
            <a:r>
              <a:rPr lang="en-US" altLang="ko-KR" b="0" i="0" u="none" strike="noStrike" dirty="0">
                <a:solidFill>
                  <a:srgbClr val="1C5B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/ 12</a:t>
            </a:r>
            <a:r>
              <a:rPr lang="ko-KR" altLang="en-US" b="0" i="0" u="none" strike="noStrike" dirty="0">
                <a:solidFill>
                  <a:srgbClr val="1C5B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점</a:t>
            </a:r>
            <a:endParaRPr lang="en-US" b="0" i="0" u="none" strike="noStrike" dirty="0">
              <a:solidFill>
                <a:srgbClr val="1C5B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193266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1126C77-2684-30CB-B438-5A56528E6AAD}"/>
              </a:ext>
            </a:extLst>
          </p:cNvPr>
          <p:cNvSpPr/>
          <p:nvPr/>
        </p:nvSpPr>
        <p:spPr>
          <a:xfrm>
            <a:off x="0" y="0"/>
            <a:ext cx="12192000" cy="45719"/>
          </a:xfrm>
          <a:prstGeom prst="rect">
            <a:avLst/>
          </a:prstGeom>
          <a:solidFill>
            <a:srgbClr val="1C5BFF"/>
          </a:solidFill>
          <a:ln>
            <a:solidFill>
              <a:srgbClr val="1C5B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F16F9B5-89AE-7789-661C-C16638ADC521}"/>
              </a:ext>
            </a:extLst>
          </p:cNvPr>
          <p:cNvCxnSpPr>
            <a:cxnSpLocks/>
          </p:cNvCxnSpPr>
          <p:nvPr/>
        </p:nvCxnSpPr>
        <p:spPr>
          <a:xfrm>
            <a:off x="457676" y="1327578"/>
            <a:ext cx="11155204" cy="0"/>
          </a:xfrm>
          <a:prstGeom prst="line">
            <a:avLst/>
          </a:prstGeom>
          <a:ln>
            <a:solidFill>
              <a:schemeClr val="bg1">
                <a:lumMod val="50000"/>
                <a:alpha val="3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11">
            <a:extLst>
              <a:ext uri="{FF2B5EF4-FFF2-40B4-BE49-F238E27FC236}">
                <a16:creationId xmlns:a16="http://schemas.microsoft.com/office/drawing/2014/main" id="{36A9C3A9-0B38-343F-A714-0CB4997AF141}"/>
              </a:ext>
            </a:extLst>
          </p:cNvPr>
          <p:cNvSpPr txBox="1"/>
          <p:nvPr/>
        </p:nvSpPr>
        <p:spPr>
          <a:xfrm>
            <a:off x="579120" y="345432"/>
            <a:ext cx="10896600" cy="89070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4400" b="0" i="0" u="none" strike="noStrike" dirty="0">
                <a:solidFill>
                  <a:srgbClr val="1A1A1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실험 결과</a:t>
            </a:r>
            <a:r>
              <a:rPr lang="en-US" altLang="ko-KR" sz="4400" b="0" i="0" u="none" strike="noStrike" dirty="0">
                <a:solidFill>
                  <a:srgbClr val="1A1A1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</a:t>
            </a:r>
            <a:r>
              <a:rPr lang="ko-KR" altLang="en-US" sz="4400" b="0" i="0" u="none" strike="noStrike" dirty="0">
                <a:solidFill>
                  <a:srgbClr val="1A1A1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설문</a:t>
            </a:r>
            <a:r>
              <a:rPr lang="en-US" altLang="ko-KR" sz="4400" b="0" i="0" u="none" strike="noStrike" dirty="0">
                <a:solidFill>
                  <a:srgbClr val="1A1A1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)</a:t>
            </a:r>
            <a:endParaRPr lang="ko-KR" sz="4400" b="0" i="0" u="none" strike="noStrike" dirty="0">
              <a:solidFill>
                <a:srgbClr val="1A1A1A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10" name="Picture 10">
            <a:extLst>
              <a:ext uri="{FF2B5EF4-FFF2-40B4-BE49-F238E27FC236}">
                <a16:creationId xmlns:a16="http://schemas.microsoft.com/office/drawing/2014/main" id="{5B3DDE7D-1969-4BA8-AAA3-F34B4D30AE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9522" y="3576176"/>
            <a:ext cx="7916779" cy="157846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11911B1-B1E8-0175-99A4-A4EE90525943}"/>
              </a:ext>
            </a:extLst>
          </p:cNvPr>
          <p:cNvSpPr txBox="1"/>
          <p:nvPr/>
        </p:nvSpPr>
        <p:spPr>
          <a:xfrm>
            <a:off x="1733512" y="3670157"/>
            <a:ext cx="7916779" cy="1402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dirty="0">
                <a:highlight>
                  <a:srgbClr val="FFFF00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‘</a:t>
            </a:r>
            <a:r>
              <a:rPr lang="ko-KR" altLang="en-US" dirty="0">
                <a:highlight>
                  <a:srgbClr val="FFFF00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간호사</a:t>
            </a:r>
            <a:r>
              <a:rPr lang="en-US" altLang="ko-KR" dirty="0">
                <a:highlight>
                  <a:srgbClr val="FFFF00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’ tab</a:t>
            </a:r>
            <a:r>
              <a:rPr lang="ko-KR" altLang="en-US" dirty="0">
                <a:highlight>
                  <a:srgbClr val="FFFF00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에서도 설명으로 넘어갈 수 있는 버튼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 있으면 좋겠다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어느 버튼을 눌러도 활성화가 되면 좋을 것 같다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동의서 연동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이식형보조기에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‘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기타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‘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항목 추가 등 세부적인 부분이 추가되면 좋겠다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dirty="0">
                <a:highlight>
                  <a:srgbClr val="FFFF00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외국어로 번역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하면 외국인들에게도 통역사 없이 쉽게 환자확인을 할 수 있을 것 같다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12" name="Picture 10">
            <a:extLst>
              <a:ext uri="{FF2B5EF4-FFF2-40B4-BE49-F238E27FC236}">
                <a16:creationId xmlns:a16="http://schemas.microsoft.com/office/drawing/2014/main" id="{0C00211E-387D-0D95-2522-B1F8DCF0E8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1753719" y="1455193"/>
            <a:ext cx="9812993" cy="181554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461D3D1-0EE4-7B33-846B-37D994828985}"/>
              </a:ext>
            </a:extLst>
          </p:cNvPr>
          <p:cNvSpPr txBox="1"/>
          <p:nvPr/>
        </p:nvSpPr>
        <p:spPr>
          <a:xfrm>
            <a:off x="2053512" y="1661587"/>
            <a:ext cx="9492034" cy="1402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처음에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‘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환자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’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tab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에서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9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개의 </a:t>
            </a:r>
            <a:r>
              <a:rPr lang="ko-KR" altLang="en-US" dirty="0">
                <a:highlight>
                  <a:srgbClr val="FFFF00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버튼이 나왔을 때 누르면 설명 팝업이 뜨는지 알 수 없었다</a:t>
            </a:r>
            <a:r>
              <a:rPr lang="en-US" altLang="ko-KR" dirty="0">
                <a:highlight>
                  <a:srgbClr val="FFFF00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환자라고 생각하고 프로토타입을 보았다면 </a:t>
            </a:r>
            <a:r>
              <a:rPr lang="ko-KR" altLang="en-US" dirty="0">
                <a:highlight>
                  <a:srgbClr val="FFFF00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쓰여진 단어가 간호사의 설명 없이 이해하기 힘들었을 것 같다</a:t>
            </a:r>
            <a:r>
              <a:rPr lang="en-US" altLang="ko-KR" dirty="0">
                <a:highlight>
                  <a:srgbClr val="FFFF00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글씨보다도 사진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아이콘 등 </a:t>
            </a:r>
            <a:r>
              <a:rPr lang="ko-KR" altLang="en-US" dirty="0">
                <a:highlight>
                  <a:srgbClr val="FFFF00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시각적인 그림들이 더 크면 좋을 것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같다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dirty="0">
                <a:highlight>
                  <a:srgbClr val="FFFF00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시각장애인을 위한 음성으로 말해주는 기능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도 있으면 좋을 것 같다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</p:txBody>
      </p:sp>
      <p:pic>
        <p:nvPicPr>
          <p:cNvPr id="14" name="Picture 10">
            <a:extLst>
              <a:ext uri="{FF2B5EF4-FFF2-40B4-BE49-F238E27FC236}">
                <a16:creationId xmlns:a16="http://schemas.microsoft.com/office/drawing/2014/main" id="{57C309AB-5D39-59DF-75D1-AF7E05FA36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4064488" y="5521931"/>
            <a:ext cx="4836541" cy="89675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4FADFCC-EA00-C3E3-2589-BC91EC4B7D27}"/>
              </a:ext>
            </a:extLst>
          </p:cNvPr>
          <p:cNvSpPr txBox="1"/>
          <p:nvPr/>
        </p:nvSpPr>
        <p:spPr>
          <a:xfrm>
            <a:off x="4147083" y="5601328"/>
            <a:ext cx="4836542" cy="737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사용 시 어려움 없이 직관적으로 쓰기 쉬웠다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en-US" altLang="ko-KR" dirty="0">
                <a:highlight>
                  <a:srgbClr val="FFFF00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‘</a:t>
            </a:r>
            <a:r>
              <a:rPr lang="ko-KR" altLang="en-US" dirty="0">
                <a:highlight>
                  <a:srgbClr val="FFFF00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간호사</a:t>
            </a:r>
            <a:r>
              <a:rPr lang="en-US" altLang="ko-KR" dirty="0">
                <a:highlight>
                  <a:srgbClr val="FFFF00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’ tab</a:t>
            </a:r>
            <a:r>
              <a:rPr lang="ko-KR" altLang="en-US" dirty="0">
                <a:highlight>
                  <a:srgbClr val="FFFF00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과 </a:t>
            </a:r>
            <a:r>
              <a:rPr lang="en-US" altLang="ko-KR" dirty="0">
                <a:highlight>
                  <a:srgbClr val="FFFF00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‘</a:t>
            </a:r>
            <a:r>
              <a:rPr lang="ko-KR" altLang="en-US" dirty="0">
                <a:highlight>
                  <a:srgbClr val="FFFF00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간호사</a:t>
            </a:r>
            <a:r>
              <a:rPr lang="en-US" altLang="ko-KR" dirty="0">
                <a:highlight>
                  <a:srgbClr val="FFFF00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+</a:t>
            </a:r>
            <a:r>
              <a:rPr lang="ko-KR" altLang="en-US" dirty="0">
                <a:highlight>
                  <a:srgbClr val="FFFF00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환자</a:t>
            </a:r>
            <a:r>
              <a:rPr lang="en-US" altLang="ko-KR" dirty="0">
                <a:highlight>
                  <a:srgbClr val="FFFF00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’ tab</a:t>
            </a:r>
            <a:r>
              <a:rPr lang="ko-KR" altLang="en-US" dirty="0">
                <a:highlight>
                  <a:srgbClr val="FFFF00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</a:t>
            </a:r>
            <a:r>
              <a:rPr lang="en-US" altLang="ko-KR" dirty="0">
                <a:highlight>
                  <a:srgbClr val="FFFF00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dirty="0">
                <a:highlight>
                  <a:srgbClr val="FFFF00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중복된 것 같다</a:t>
            </a:r>
            <a:r>
              <a:rPr lang="en-US" altLang="ko-KR" dirty="0">
                <a:highlight>
                  <a:srgbClr val="FFFF00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  <a:endParaRPr lang="ko-KR" altLang="en-US" dirty="0">
              <a:highlight>
                <a:srgbClr val="FFFF00"/>
              </a:highlight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17" name="그래픽 16" descr="여성 프로필 단색으로 채워진">
            <a:extLst>
              <a:ext uri="{FF2B5EF4-FFF2-40B4-BE49-F238E27FC236}">
                <a16:creationId xmlns:a16="http://schemas.microsoft.com/office/drawing/2014/main" id="{F7E8FF5C-A47B-F946-3049-2EB07EA058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5565" y="1771904"/>
            <a:ext cx="1188154" cy="118815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7421690-F488-582F-7207-63AC3112B699}"/>
              </a:ext>
            </a:extLst>
          </p:cNvPr>
          <p:cNvSpPr txBox="1"/>
          <p:nvPr/>
        </p:nvSpPr>
        <p:spPr>
          <a:xfrm>
            <a:off x="922237" y="2816256"/>
            <a:ext cx="47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P1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23" name="그래픽 22" descr="여성 프로필 단색으로 채워진">
            <a:extLst>
              <a:ext uri="{FF2B5EF4-FFF2-40B4-BE49-F238E27FC236}">
                <a16:creationId xmlns:a16="http://schemas.microsoft.com/office/drawing/2014/main" id="{77C1D397-DACC-75A0-823A-E4FDCF24DD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18994" y="3730771"/>
            <a:ext cx="1188154" cy="1188154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8F461C73-CF70-B27D-FDA3-0954D4AFDC71}"/>
              </a:ext>
            </a:extLst>
          </p:cNvPr>
          <p:cNvSpPr txBox="1"/>
          <p:nvPr/>
        </p:nvSpPr>
        <p:spPr>
          <a:xfrm>
            <a:off x="9875666" y="4775123"/>
            <a:ext cx="47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P2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25" name="그래픽 24" descr="여성 프로필 단색으로 채워진">
            <a:extLst>
              <a:ext uri="{FF2B5EF4-FFF2-40B4-BE49-F238E27FC236}">
                <a16:creationId xmlns:a16="http://schemas.microsoft.com/office/drawing/2014/main" id="{893DF309-4091-EA3C-F00F-C8DB1D091C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17632" y="5248622"/>
            <a:ext cx="1188154" cy="1188154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BDF9EBAD-91B4-DC42-E444-10077E7283EA}"/>
              </a:ext>
            </a:extLst>
          </p:cNvPr>
          <p:cNvSpPr txBox="1"/>
          <p:nvPr/>
        </p:nvSpPr>
        <p:spPr>
          <a:xfrm>
            <a:off x="3274304" y="6292974"/>
            <a:ext cx="47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P3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E9F4CCE-B0AC-0D71-9725-64FF40DE58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2A19C-BABC-4B2F-8FA9-3EBDFC5788E4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89646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1126C77-2684-30CB-B438-5A56528E6AAD}"/>
              </a:ext>
            </a:extLst>
          </p:cNvPr>
          <p:cNvSpPr/>
          <p:nvPr/>
        </p:nvSpPr>
        <p:spPr>
          <a:xfrm>
            <a:off x="0" y="0"/>
            <a:ext cx="12192000" cy="45719"/>
          </a:xfrm>
          <a:prstGeom prst="rect">
            <a:avLst/>
          </a:prstGeom>
          <a:solidFill>
            <a:srgbClr val="1C5BFF"/>
          </a:solidFill>
          <a:ln>
            <a:solidFill>
              <a:srgbClr val="1C5B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F16F9B5-89AE-7789-661C-C16638ADC521}"/>
              </a:ext>
            </a:extLst>
          </p:cNvPr>
          <p:cNvCxnSpPr>
            <a:cxnSpLocks/>
          </p:cNvCxnSpPr>
          <p:nvPr/>
        </p:nvCxnSpPr>
        <p:spPr>
          <a:xfrm>
            <a:off x="457676" y="1327578"/>
            <a:ext cx="11155204" cy="0"/>
          </a:xfrm>
          <a:prstGeom prst="line">
            <a:avLst/>
          </a:prstGeom>
          <a:ln>
            <a:solidFill>
              <a:schemeClr val="bg1">
                <a:lumMod val="50000"/>
                <a:alpha val="3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11">
            <a:extLst>
              <a:ext uri="{FF2B5EF4-FFF2-40B4-BE49-F238E27FC236}">
                <a16:creationId xmlns:a16="http://schemas.microsoft.com/office/drawing/2014/main" id="{36A9C3A9-0B38-343F-A714-0CB4997AF141}"/>
              </a:ext>
            </a:extLst>
          </p:cNvPr>
          <p:cNvSpPr txBox="1"/>
          <p:nvPr/>
        </p:nvSpPr>
        <p:spPr>
          <a:xfrm>
            <a:off x="579120" y="345432"/>
            <a:ext cx="10896600" cy="89070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4400" b="0" i="0" u="none" strike="noStrike" dirty="0">
                <a:solidFill>
                  <a:srgbClr val="1A1A1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제안하는 사용자 유저 인터페이스</a:t>
            </a:r>
            <a:r>
              <a:rPr lang="en-US" altLang="ko-KR" sz="4400" b="0" i="0" u="none" strike="noStrike" dirty="0">
                <a:solidFill>
                  <a:srgbClr val="1A1A1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(UI)</a:t>
            </a:r>
            <a:endParaRPr lang="ko-KR" sz="4400" b="0" i="0" u="none" strike="noStrike" dirty="0">
              <a:solidFill>
                <a:srgbClr val="1A1A1A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C627A578-8EE9-C53C-2C81-C7348DB1DAC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0"/>
          </a:blip>
          <a:stretch>
            <a:fillRect/>
          </a:stretch>
        </p:blipFill>
        <p:spPr>
          <a:xfrm>
            <a:off x="546100" y="1800439"/>
            <a:ext cx="5422900" cy="2019300"/>
          </a:xfrm>
          <a:prstGeom prst="rect">
            <a:avLst/>
          </a:prstGeom>
          <a:ln>
            <a:solidFill>
              <a:srgbClr val="1C5BFF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60232BB-3C3F-7412-7F1F-C7F993864F9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0"/>
          </a:blip>
          <a:stretch>
            <a:fillRect/>
          </a:stretch>
        </p:blipFill>
        <p:spPr>
          <a:xfrm>
            <a:off x="6134100" y="1800439"/>
            <a:ext cx="5422900" cy="2019300"/>
          </a:xfrm>
          <a:prstGeom prst="rect">
            <a:avLst/>
          </a:prstGeom>
          <a:ln>
            <a:solidFill>
              <a:srgbClr val="1C5BFF"/>
            </a:solidFill>
          </a:ln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FA37468A-0AB2-0A9E-38E8-95B69AC0F51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0"/>
          </a:blip>
          <a:stretch>
            <a:fillRect/>
          </a:stretch>
        </p:blipFill>
        <p:spPr>
          <a:xfrm>
            <a:off x="546100" y="4292600"/>
            <a:ext cx="5422900" cy="2019300"/>
          </a:xfrm>
          <a:prstGeom prst="rect">
            <a:avLst/>
          </a:prstGeom>
          <a:ln>
            <a:solidFill>
              <a:srgbClr val="1C5BFF"/>
            </a:solidFill>
          </a:ln>
        </p:spPr>
      </p:pic>
      <p:pic>
        <p:nvPicPr>
          <p:cNvPr id="10" name="Picture 7">
            <a:extLst>
              <a:ext uri="{FF2B5EF4-FFF2-40B4-BE49-F238E27FC236}">
                <a16:creationId xmlns:a16="http://schemas.microsoft.com/office/drawing/2014/main" id="{BE6CA130-F9D1-80DC-48D2-B1E1C5F2BB6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0"/>
          </a:blip>
          <a:stretch>
            <a:fillRect/>
          </a:stretch>
        </p:blipFill>
        <p:spPr>
          <a:xfrm>
            <a:off x="6134100" y="4292600"/>
            <a:ext cx="5422900" cy="2019300"/>
          </a:xfrm>
          <a:prstGeom prst="rect">
            <a:avLst/>
          </a:prstGeom>
          <a:ln>
            <a:solidFill>
              <a:srgbClr val="1C5BFF"/>
            </a:solidFill>
          </a:ln>
        </p:spPr>
      </p:pic>
      <p:sp>
        <p:nvSpPr>
          <p:cNvPr id="11" name="TextBox 13">
            <a:extLst>
              <a:ext uri="{FF2B5EF4-FFF2-40B4-BE49-F238E27FC236}">
                <a16:creationId xmlns:a16="http://schemas.microsoft.com/office/drawing/2014/main" id="{41DE7628-B797-9D88-990C-94AED7C7E6DA}"/>
              </a:ext>
            </a:extLst>
          </p:cNvPr>
          <p:cNvSpPr txBox="1"/>
          <p:nvPr/>
        </p:nvSpPr>
        <p:spPr>
          <a:xfrm>
            <a:off x="2038350" y="2054439"/>
            <a:ext cx="24257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78850"/>
              </a:lnSpc>
            </a:pPr>
            <a:r>
              <a:rPr lang="ko-KR" altLang="en-US" sz="2000" b="0" i="0" u="none" strike="noStrike" dirty="0">
                <a:solidFill>
                  <a:srgbClr val="1C5B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메인 버튼 용어 명확화</a:t>
            </a:r>
            <a:endParaRPr lang="en-US" sz="2000" b="0" i="0" u="none" strike="noStrike" dirty="0">
              <a:solidFill>
                <a:srgbClr val="1C5B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2" name="TextBox 14">
            <a:extLst>
              <a:ext uri="{FF2B5EF4-FFF2-40B4-BE49-F238E27FC236}">
                <a16:creationId xmlns:a16="http://schemas.microsoft.com/office/drawing/2014/main" id="{D916B5F9-46D8-8BF7-B2F6-E295FC996D63}"/>
              </a:ext>
            </a:extLst>
          </p:cNvPr>
          <p:cNvSpPr txBox="1"/>
          <p:nvPr/>
        </p:nvSpPr>
        <p:spPr>
          <a:xfrm>
            <a:off x="673100" y="2503811"/>
            <a:ext cx="51562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b="0" i="0" u="none" strike="noStrike" spc="-100" dirty="0">
                <a:solidFill>
                  <a:srgbClr val="22222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모든 참가자가 </a:t>
            </a:r>
            <a:r>
              <a:rPr lang="en-US" altLang="ko-KR" b="0" i="0" u="none" strike="noStrike" spc="-100" dirty="0">
                <a:solidFill>
                  <a:srgbClr val="22222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Task </a:t>
            </a:r>
            <a:r>
              <a:rPr lang="ko-KR" altLang="en-US" b="0" i="0" u="none" strike="noStrike" spc="-100" dirty="0">
                <a:solidFill>
                  <a:srgbClr val="22222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수행 중 어떤 버튼을 눌러야 할지 혼란</a:t>
            </a:r>
            <a:endParaRPr lang="en-US" altLang="ko-KR" b="0" i="0" u="none" strike="noStrike" spc="-100" dirty="0">
              <a:solidFill>
                <a:srgbClr val="222222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lvl="0" algn="ctr">
              <a:lnSpc>
                <a:spcPct val="116199"/>
              </a:lnSpc>
            </a:pPr>
            <a:r>
              <a:rPr lang="ko-KR" altLang="en-US" b="0" i="0" u="none" strike="noStrike" spc="-100" dirty="0">
                <a:solidFill>
                  <a:srgbClr val="22222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▼</a:t>
            </a:r>
            <a:endParaRPr lang="en-US" altLang="ko-KR" b="0" i="0" u="none" strike="noStrike" spc="-100" dirty="0">
              <a:solidFill>
                <a:srgbClr val="222222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lvl="0" algn="ctr">
              <a:lnSpc>
                <a:spcPct val="116199"/>
              </a:lnSpc>
            </a:pPr>
            <a:r>
              <a:rPr lang="ko-KR" altLang="en-US" b="0" i="0" u="none" strike="noStrike" spc="-100" dirty="0">
                <a:solidFill>
                  <a:srgbClr val="22222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명확한 용어 제시로 사용 혼란 감소</a:t>
            </a:r>
            <a:endParaRPr lang="en-US" b="0" i="0" u="none" strike="noStrike" spc="-100" dirty="0">
              <a:solidFill>
                <a:srgbClr val="222222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3" name="TextBox 15">
            <a:extLst>
              <a:ext uri="{FF2B5EF4-FFF2-40B4-BE49-F238E27FC236}">
                <a16:creationId xmlns:a16="http://schemas.microsoft.com/office/drawing/2014/main" id="{0F7BC7DE-0332-C67C-A5D5-41B3DFEE09C2}"/>
              </a:ext>
            </a:extLst>
          </p:cNvPr>
          <p:cNvSpPr txBox="1"/>
          <p:nvPr/>
        </p:nvSpPr>
        <p:spPr>
          <a:xfrm>
            <a:off x="7639050" y="2054439"/>
            <a:ext cx="24257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78850"/>
              </a:lnSpc>
            </a:pPr>
            <a:r>
              <a:rPr lang="ko-KR" altLang="en-US" sz="2000" b="0" i="0" u="none" strike="noStrike" dirty="0">
                <a:solidFill>
                  <a:srgbClr val="1C5B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중복 기능 재구성</a:t>
            </a:r>
            <a:endParaRPr lang="en-US" sz="2000" b="0" i="0" u="none" strike="noStrike" dirty="0">
              <a:solidFill>
                <a:srgbClr val="1C5B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4" name="TextBox 16">
            <a:extLst>
              <a:ext uri="{FF2B5EF4-FFF2-40B4-BE49-F238E27FC236}">
                <a16:creationId xmlns:a16="http://schemas.microsoft.com/office/drawing/2014/main" id="{8FFADA3A-0460-C887-1D8C-F29BAA55C1D2}"/>
              </a:ext>
            </a:extLst>
          </p:cNvPr>
          <p:cNvSpPr txBox="1"/>
          <p:nvPr/>
        </p:nvSpPr>
        <p:spPr>
          <a:xfrm>
            <a:off x="6267450" y="2503811"/>
            <a:ext cx="5156200" cy="1084372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b="0" i="0" u="none" strike="noStrike" spc="-100" dirty="0">
                <a:solidFill>
                  <a:srgbClr val="22222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‘</a:t>
            </a:r>
            <a:r>
              <a:rPr lang="ko-KR" altLang="en-US" b="0" i="0" u="none" strike="noStrike" spc="-100" dirty="0">
                <a:solidFill>
                  <a:srgbClr val="22222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간호사</a:t>
            </a:r>
            <a:r>
              <a:rPr lang="en-US" altLang="ko-KR" b="0" i="0" u="none" strike="noStrike" spc="-100" dirty="0">
                <a:solidFill>
                  <a:srgbClr val="22222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’ tab</a:t>
            </a:r>
            <a:r>
              <a:rPr lang="ko-KR" altLang="en-US" b="0" i="0" u="none" strike="noStrike" spc="-100" dirty="0">
                <a:solidFill>
                  <a:srgbClr val="22222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과 </a:t>
            </a:r>
            <a:r>
              <a:rPr lang="en-US" altLang="ko-KR" b="0" i="0" u="none" strike="noStrike" spc="-100" dirty="0">
                <a:solidFill>
                  <a:srgbClr val="22222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‘</a:t>
            </a:r>
            <a:r>
              <a:rPr lang="ko-KR" altLang="en-US" b="0" i="0" u="none" strike="noStrike" spc="-100" dirty="0">
                <a:solidFill>
                  <a:srgbClr val="22222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간호사</a:t>
            </a:r>
            <a:r>
              <a:rPr lang="en-US" altLang="ko-KR" b="0" i="0" u="none" strike="noStrike" spc="-100" dirty="0">
                <a:solidFill>
                  <a:srgbClr val="22222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+</a:t>
            </a:r>
            <a:r>
              <a:rPr lang="ko-KR" altLang="en-US" b="0" i="0" u="none" strike="noStrike" spc="-100" dirty="0">
                <a:solidFill>
                  <a:srgbClr val="22222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환자</a:t>
            </a:r>
            <a:r>
              <a:rPr lang="en-US" altLang="ko-KR" spc="-100" dirty="0">
                <a:solidFill>
                  <a:srgbClr val="22222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‘ tab </a:t>
            </a:r>
            <a:r>
              <a:rPr lang="ko-KR" altLang="en-US" spc="-100" dirty="0">
                <a:solidFill>
                  <a:srgbClr val="22222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화면 중복 지적</a:t>
            </a:r>
            <a:endParaRPr lang="en-US" altLang="ko-KR" spc="-100" dirty="0">
              <a:solidFill>
                <a:srgbClr val="222222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lvl="0" algn="ctr">
              <a:lnSpc>
                <a:spcPct val="116199"/>
              </a:lnSpc>
            </a:pPr>
            <a:r>
              <a:rPr lang="ko-KR" altLang="en-US" b="0" i="0" u="none" strike="noStrike" spc="-100" dirty="0">
                <a:solidFill>
                  <a:srgbClr val="22222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▼</a:t>
            </a:r>
            <a:endParaRPr lang="en-US" altLang="ko-KR" b="0" i="0" u="none" strike="noStrike" spc="-100" dirty="0">
              <a:solidFill>
                <a:srgbClr val="222222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lvl="0" algn="ctr">
              <a:lnSpc>
                <a:spcPct val="116199"/>
              </a:lnSpc>
            </a:pPr>
            <a:r>
              <a:rPr lang="ko-KR" altLang="en-US" spc="-100" dirty="0">
                <a:solidFill>
                  <a:srgbClr val="22222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중복 화면 삭제 또는 차별화 방안 논의 필요</a:t>
            </a:r>
            <a:endParaRPr lang="en-US" b="0" i="0" u="none" strike="noStrike" spc="-100" dirty="0">
              <a:solidFill>
                <a:srgbClr val="222222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5" name="TextBox 17">
            <a:extLst>
              <a:ext uri="{FF2B5EF4-FFF2-40B4-BE49-F238E27FC236}">
                <a16:creationId xmlns:a16="http://schemas.microsoft.com/office/drawing/2014/main" id="{6256C883-A28F-9B22-20B9-1DB4030AA484}"/>
              </a:ext>
            </a:extLst>
          </p:cNvPr>
          <p:cNvSpPr txBox="1"/>
          <p:nvPr/>
        </p:nvSpPr>
        <p:spPr>
          <a:xfrm>
            <a:off x="2038350" y="4521200"/>
            <a:ext cx="24257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78850"/>
              </a:lnSpc>
            </a:pPr>
            <a:r>
              <a:rPr lang="ko-KR" altLang="en-US" sz="2000" b="0" i="0" u="none" strike="noStrike" dirty="0">
                <a:solidFill>
                  <a:srgbClr val="1C5B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버튼 활성화 오류 보완</a:t>
            </a:r>
            <a:endParaRPr lang="en-US" sz="2000" b="0" i="0" u="none" strike="noStrike" dirty="0">
              <a:solidFill>
                <a:srgbClr val="1C5B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6" name="TextBox 18">
            <a:extLst>
              <a:ext uri="{FF2B5EF4-FFF2-40B4-BE49-F238E27FC236}">
                <a16:creationId xmlns:a16="http://schemas.microsoft.com/office/drawing/2014/main" id="{FF3A4FD8-81F6-F380-EE15-C8E90F0333A4}"/>
              </a:ext>
            </a:extLst>
          </p:cNvPr>
          <p:cNvSpPr txBox="1"/>
          <p:nvPr/>
        </p:nvSpPr>
        <p:spPr>
          <a:xfrm>
            <a:off x="635000" y="4970572"/>
            <a:ext cx="5156200" cy="1062238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b="0" i="0" u="none" strike="noStrike" spc="-100" dirty="0">
                <a:solidFill>
                  <a:srgbClr val="22222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일부 버튼 비활성화</a:t>
            </a:r>
            <a:endParaRPr lang="en-US" altLang="ko-KR" b="0" i="0" u="none" strike="noStrike" spc="-100" dirty="0">
              <a:solidFill>
                <a:srgbClr val="222222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lvl="0" algn="ctr">
              <a:lnSpc>
                <a:spcPct val="116199"/>
              </a:lnSpc>
            </a:pPr>
            <a:r>
              <a:rPr lang="ko-KR" altLang="en-US" spc="-100" dirty="0">
                <a:solidFill>
                  <a:srgbClr val="22222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▼</a:t>
            </a:r>
            <a:endParaRPr lang="en-US" altLang="ko-KR" spc="-100" dirty="0">
              <a:solidFill>
                <a:srgbClr val="222222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lvl="0" algn="ctr">
              <a:lnSpc>
                <a:spcPct val="116199"/>
              </a:lnSpc>
            </a:pPr>
            <a:r>
              <a:rPr lang="ko-KR" altLang="en-US" spc="-100" dirty="0">
                <a:solidFill>
                  <a:srgbClr val="22222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좀 더 높은 </a:t>
            </a:r>
            <a:r>
              <a:rPr lang="en-US" altLang="ko-KR" spc="-100" dirty="0">
                <a:solidFill>
                  <a:srgbClr val="22222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fidelity</a:t>
            </a:r>
            <a:r>
              <a:rPr lang="ko-KR" altLang="en-US" spc="-100" dirty="0">
                <a:solidFill>
                  <a:srgbClr val="22222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로 구현 시 모든 버튼 활성화</a:t>
            </a:r>
            <a:endParaRPr lang="en-US" b="0" i="0" u="none" strike="noStrike" spc="-100" dirty="0">
              <a:solidFill>
                <a:srgbClr val="222222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7" name="TextBox 19">
            <a:extLst>
              <a:ext uri="{FF2B5EF4-FFF2-40B4-BE49-F238E27FC236}">
                <a16:creationId xmlns:a16="http://schemas.microsoft.com/office/drawing/2014/main" id="{1E483403-CD88-350E-B1B2-28B3EF6228F0}"/>
              </a:ext>
            </a:extLst>
          </p:cNvPr>
          <p:cNvSpPr txBox="1"/>
          <p:nvPr/>
        </p:nvSpPr>
        <p:spPr>
          <a:xfrm>
            <a:off x="7639050" y="4521200"/>
            <a:ext cx="24257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78850"/>
              </a:lnSpc>
            </a:pPr>
            <a:r>
              <a:rPr lang="ko-KR" altLang="en-US" sz="2000" b="0" i="0" u="none" strike="noStrike" dirty="0">
                <a:solidFill>
                  <a:srgbClr val="1C5B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추가 기능 확장</a:t>
            </a:r>
            <a:endParaRPr lang="en-US" sz="2000" b="0" i="0" u="none" strike="noStrike" dirty="0">
              <a:solidFill>
                <a:srgbClr val="1C5B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8" name="TextBox 20">
            <a:extLst>
              <a:ext uri="{FF2B5EF4-FFF2-40B4-BE49-F238E27FC236}">
                <a16:creationId xmlns:a16="http://schemas.microsoft.com/office/drawing/2014/main" id="{8F94A706-5862-AED6-29E5-16357C31DACF}"/>
              </a:ext>
            </a:extLst>
          </p:cNvPr>
          <p:cNvSpPr txBox="1"/>
          <p:nvPr/>
        </p:nvSpPr>
        <p:spPr>
          <a:xfrm>
            <a:off x="6273800" y="4970572"/>
            <a:ext cx="5156200" cy="1196052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b="0" i="0" u="none" strike="noStrike" spc="-100" dirty="0">
                <a:solidFill>
                  <a:srgbClr val="22222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사용자 중심 용어로 수정</a:t>
            </a:r>
            <a:endParaRPr lang="en-US" altLang="ko-KR" b="0" i="0" u="none" strike="noStrike" spc="-100" dirty="0">
              <a:solidFill>
                <a:srgbClr val="222222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lvl="0" algn="ctr">
              <a:lnSpc>
                <a:spcPct val="116199"/>
              </a:lnSpc>
            </a:pPr>
            <a:r>
              <a:rPr lang="ko-KR" altLang="en-US" spc="-100" dirty="0">
                <a:solidFill>
                  <a:srgbClr val="22222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시각적 효과 높이기 위한 이미지 크기 수정</a:t>
            </a:r>
            <a:r>
              <a:rPr lang="en-US" altLang="ko-KR" spc="-100" dirty="0">
                <a:solidFill>
                  <a:srgbClr val="22222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pc="-100" dirty="0">
                <a:solidFill>
                  <a:srgbClr val="22222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및 추가</a:t>
            </a:r>
            <a:endParaRPr lang="en-US" altLang="ko-KR" spc="-100" dirty="0">
              <a:solidFill>
                <a:srgbClr val="222222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lvl="0" algn="ctr">
              <a:lnSpc>
                <a:spcPct val="116199"/>
              </a:lnSpc>
            </a:pPr>
            <a:r>
              <a:rPr lang="ko-KR" altLang="en-US" b="0" i="0" u="none" strike="noStrike" spc="-100" dirty="0">
                <a:solidFill>
                  <a:srgbClr val="22222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음성 안내 기능</a:t>
            </a:r>
            <a:r>
              <a:rPr lang="en-US" altLang="ko-KR" b="0" i="0" u="none" strike="noStrike" spc="-100" dirty="0">
                <a:solidFill>
                  <a:srgbClr val="22222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b="0" i="0" u="none" strike="noStrike" spc="-100" dirty="0">
                <a:solidFill>
                  <a:srgbClr val="22222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다국어 번역 기능 고려</a:t>
            </a:r>
            <a:endParaRPr lang="en-US" altLang="ko-KR" b="0" i="0" u="none" strike="noStrike" spc="-100" dirty="0">
              <a:solidFill>
                <a:srgbClr val="222222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lvl="0" algn="ctr">
              <a:lnSpc>
                <a:spcPct val="116199"/>
              </a:lnSpc>
            </a:pPr>
            <a:r>
              <a:rPr lang="en-US" altLang="ko-KR" b="0" i="0" u="none" strike="noStrike" spc="-100" dirty="0">
                <a:solidFill>
                  <a:srgbClr val="22222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EHR</a:t>
            </a:r>
            <a:r>
              <a:rPr lang="ko-KR" altLang="en-US" b="0" i="0" u="none" strike="noStrike" spc="-100" dirty="0">
                <a:solidFill>
                  <a:srgbClr val="22222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의 다른 기능</a:t>
            </a:r>
            <a:r>
              <a:rPr lang="en-US" altLang="ko-KR" b="0" i="0" u="none" strike="noStrike" spc="-100" dirty="0">
                <a:solidFill>
                  <a:srgbClr val="22222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b="0" i="0" u="none" strike="noStrike" spc="-100" dirty="0">
                <a:solidFill>
                  <a:srgbClr val="22222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동의서 등</a:t>
            </a:r>
            <a:r>
              <a:rPr lang="en-US" altLang="ko-KR" b="0" i="0" u="none" strike="noStrike" spc="-100" dirty="0">
                <a:solidFill>
                  <a:srgbClr val="22222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  <a:r>
              <a:rPr lang="ko-KR" altLang="en-US" b="0" i="0" u="none" strike="noStrike" spc="-100" dirty="0">
                <a:solidFill>
                  <a:srgbClr val="22222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과의 연동 고려</a:t>
            </a:r>
            <a:endParaRPr lang="en-US" b="0" i="0" u="none" strike="noStrike" spc="-100" dirty="0">
              <a:solidFill>
                <a:srgbClr val="222222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21" name="그래픽 20" descr="그룹 브레인스토밍 단색으로 채워진">
            <a:extLst>
              <a:ext uri="{FF2B5EF4-FFF2-40B4-BE49-F238E27FC236}">
                <a16:creationId xmlns:a16="http://schemas.microsoft.com/office/drawing/2014/main" id="{63FDF546-2B1C-6A85-69B6-16511FE75C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81909" y="3510679"/>
            <a:ext cx="1107533" cy="1107533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FBE8388-851C-375F-F8A5-D5F436BB5C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2A19C-BABC-4B2F-8FA9-3EBDFC5788E4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36301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1126C77-2684-30CB-B438-5A56528E6AAD}"/>
              </a:ext>
            </a:extLst>
          </p:cNvPr>
          <p:cNvSpPr/>
          <p:nvPr/>
        </p:nvSpPr>
        <p:spPr>
          <a:xfrm>
            <a:off x="0" y="0"/>
            <a:ext cx="12192000" cy="45719"/>
          </a:xfrm>
          <a:prstGeom prst="rect">
            <a:avLst/>
          </a:prstGeom>
          <a:solidFill>
            <a:srgbClr val="1C5BFF"/>
          </a:solidFill>
          <a:ln>
            <a:solidFill>
              <a:srgbClr val="1C5B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F16F9B5-89AE-7789-661C-C16638ADC521}"/>
              </a:ext>
            </a:extLst>
          </p:cNvPr>
          <p:cNvCxnSpPr>
            <a:cxnSpLocks/>
          </p:cNvCxnSpPr>
          <p:nvPr/>
        </p:nvCxnSpPr>
        <p:spPr>
          <a:xfrm>
            <a:off x="457676" y="1327578"/>
            <a:ext cx="11155204" cy="0"/>
          </a:xfrm>
          <a:prstGeom prst="line">
            <a:avLst/>
          </a:prstGeom>
          <a:ln>
            <a:solidFill>
              <a:schemeClr val="bg1">
                <a:lumMod val="50000"/>
                <a:alpha val="3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11">
            <a:extLst>
              <a:ext uri="{FF2B5EF4-FFF2-40B4-BE49-F238E27FC236}">
                <a16:creationId xmlns:a16="http://schemas.microsoft.com/office/drawing/2014/main" id="{36A9C3A9-0B38-343F-A714-0CB4997AF141}"/>
              </a:ext>
            </a:extLst>
          </p:cNvPr>
          <p:cNvSpPr txBox="1"/>
          <p:nvPr/>
        </p:nvSpPr>
        <p:spPr>
          <a:xfrm>
            <a:off x="579120" y="345432"/>
            <a:ext cx="10896600" cy="89070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4400" b="0" i="0" u="none" strike="noStrike" dirty="0">
                <a:solidFill>
                  <a:srgbClr val="1A1A1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요약</a:t>
            </a:r>
            <a:endParaRPr lang="ko-KR" sz="4400" b="0" i="0" u="none" strike="noStrike" dirty="0">
              <a:solidFill>
                <a:srgbClr val="1A1A1A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" name="TextBox 16">
            <a:extLst>
              <a:ext uri="{FF2B5EF4-FFF2-40B4-BE49-F238E27FC236}">
                <a16:creationId xmlns:a16="http://schemas.microsoft.com/office/drawing/2014/main" id="{B808E19D-D536-52C7-06FF-1396C9266880}"/>
              </a:ext>
            </a:extLst>
          </p:cNvPr>
          <p:cNvSpPr txBox="1"/>
          <p:nvPr/>
        </p:nvSpPr>
        <p:spPr>
          <a:xfrm>
            <a:off x="579120" y="1535852"/>
            <a:ext cx="11033760" cy="1735787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177800" lvl="0" indent="-1778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Low-fi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프로토타입을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POP app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으로 제작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77800" lvl="0" indent="-1778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사용자 테스트를 통하여 다양한 피드백 취합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Task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를 수행하기에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Low-fi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프로토타입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형태도 충분히 적절했으며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제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자와 함께 작동하면서 개선점이 더 잘 드러남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77800" lvl="0" indent="-1778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i="0" u="none" strike="noStrike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요구사항 파악을 통하여 기존 </a:t>
            </a:r>
            <a:r>
              <a:rPr lang="en-US" altLang="ko-KR" i="0" u="none" strike="noStrike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task </a:t>
            </a:r>
            <a:r>
              <a:rPr lang="ko-KR" altLang="en-US" i="0" u="none" strike="noStrike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외에 더 응용적인 </a:t>
            </a:r>
            <a:r>
              <a:rPr lang="en-US" altLang="ko-KR" i="0" u="none" strike="noStrike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task</a:t>
            </a:r>
            <a:r>
              <a:rPr lang="ko-KR" altLang="en-US" i="0" u="none" strike="noStrike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를 반영한 </a:t>
            </a:r>
            <a:r>
              <a:rPr lang="en-US" altLang="ko-KR" i="0" u="none" strike="noStrike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Medium-fi </a:t>
            </a:r>
            <a:r>
              <a:rPr lang="ko-KR" altLang="en-US" i="0" u="none" strike="noStrike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프로토타입 제작 예정</a:t>
            </a:r>
            <a:endParaRPr lang="ko-KR" i="0" u="none" strike="noStrike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3BAB9B6-0B6F-FB61-88CF-02BC7425C4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229"/>
          <a:stretch/>
        </p:blipFill>
        <p:spPr>
          <a:xfrm>
            <a:off x="8259513" y="3507865"/>
            <a:ext cx="3216207" cy="308319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E97D558-B84B-953C-47F7-43BB9A13CE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982" y="3586359"/>
            <a:ext cx="2265780" cy="292620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6A8128E-3F82-90E2-56ED-1CE5900F0F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693"/>
          <a:stretch/>
        </p:blipFill>
        <p:spPr>
          <a:xfrm>
            <a:off x="4487896" y="4172780"/>
            <a:ext cx="3216207" cy="2298734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D9AFFDC-2D50-8BCB-A679-E2F6AFBDAE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2A19C-BABC-4B2F-8FA9-3EBDFC5788E4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04069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5B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더하기 기호 25">
            <a:extLst>
              <a:ext uri="{FF2B5EF4-FFF2-40B4-BE49-F238E27FC236}">
                <a16:creationId xmlns:a16="http://schemas.microsoft.com/office/drawing/2014/main" id="{68021B11-1647-4825-F8E7-CC79BA8D0419}"/>
              </a:ext>
            </a:extLst>
          </p:cNvPr>
          <p:cNvSpPr/>
          <p:nvPr/>
        </p:nvSpPr>
        <p:spPr>
          <a:xfrm>
            <a:off x="8549640" y="3233420"/>
            <a:ext cx="4691355" cy="4645660"/>
          </a:xfrm>
          <a:prstGeom prst="mathPlus">
            <a:avLst/>
          </a:prstGeom>
          <a:solidFill>
            <a:schemeClr val="bg1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1A1F6303-DA8E-C4CC-7C59-FC31D5A2F2DE}"/>
              </a:ext>
            </a:extLst>
          </p:cNvPr>
          <p:cNvCxnSpPr>
            <a:cxnSpLocks/>
          </p:cNvCxnSpPr>
          <p:nvPr/>
        </p:nvCxnSpPr>
        <p:spPr>
          <a:xfrm>
            <a:off x="1566862" y="4220738"/>
            <a:ext cx="9058275" cy="0"/>
          </a:xfrm>
          <a:prstGeom prst="line">
            <a:avLst/>
          </a:prstGeom>
          <a:ln>
            <a:solidFill>
              <a:schemeClr val="bg1">
                <a:alpha val="3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10">
            <a:extLst>
              <a:ext uri="{FF2B5EF4-FFF2-40B4-BE49-F238E27FC236}">
                <a16:creationId xmlns:a16="http://schemas.microsoft.com/office/drawing/2014/main" id="{BD304DC6-6765-3055-B024-D4794F4CC938}"/>
              </a:ext>
            </a:extLst>
          </p:cNvPr>
          <p:cNvSpPr txBox="1"/>
          <p:nvPr/>
        </p:nvSpPr>
        <p:spPr>
          <a:xfrm>
            <a:off x="710973" y="3114885"/>
            <a:ext cx="10770052" cy="100806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6600" spc="-300" dirty="0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감사합니다 </a:t>
            </a:r>
            <a:r>
              <a:rPr lang="en-US" altLang="ko-KR" sz="6600" spc="-300" dirty="0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Wingdings" panose="05000000000000000000" pitchFamily="2" charset="2"/>
              </a:rPr>
              <a:t></a:t>
            </a:r>
            <a:endParaRPr lang="ko-KR" sz="6600" b="0" i="0" u="none" strike="noStrike" spc="-300" dirty="0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A78BB0C-9DCF-6641-5009-8E35F8C71B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2A19C-BABC-4B2F-8FA9-3EBDFC5788E4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14866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1126C77-2684-30CB-B438-5A56528E6AAD}"/>
              </a:ext>
            </a:extLst>
          </p:cNvPr>
          <p:cNvSpPr/>
          <p:nvPr/>
        </p:nvSpPr>
        <p:spPr>
          <a:xfrm>
            <a:off x="0" y="0"/>
            <a:ext cx="12192000" cy="45719"/>
          </a:xfrm>
          <a:prstGeom prst="rect">
            <a:avLst/>
          </a:prstGeom>
          <a:solidFill>
            <a:srgbClr val="1C5BFF"/>
          </a:solidFill>
          <a:ln>
            <a:solidFill>
              <a:srgbClr val="1C5B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F16F9B5-89AE-7789-661C-C16638ADC521}"/>
              </a:ext>
            </a:extLst>
          </p:cNvPr>
          <p:cNvCxnSpPr>
            <a:cxnSpLocks/>
          </p:cNvCxnSpPr>
          <p:nvPr/>
        </p:nvCxnSpPr>
        <p:spPr>
          <a:xfrm>
            <a:off x="457676" y="1327578"/>
            <a:ext cx="11155204" cy="0"/>
          </a:xfrm>
          <a:prstGeom prst="line">
            <a:avLst/>
          </a:prstGeom>
          <a:ln>
            <a:solidFill>
              <a:schemeClr val="bg1">
                <a:lumMod val="50000"/>
                <a:alpha val="3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11">
            <a:extLst>
              <a:ext uri="{FF2B5EF4-FFF2-40B4-BE49-F238E27FC236}">
                <a16:creationId xmlns:a16="http://schemas.microsoft.com/office/drawing/2014/main" id="{36A9C3A9-0B38-343F-A714-0CB4997AF141}"/>
              </a:ext>
            </a:extLst>
          </p:cNvPr>
          <p:cNvSpPr txBox="1"/>
          <p:nvPr/>
        </p:nvSpPr>
        <p:spPr>
          <a:xfrm>
            <a:off x="579120" y="345432"/>
            <a:ext cx="10896600" cy="89070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4400" b="0" i="0" u="none" strike="noStrike" dirty="0">
                <a:solidFill>
                  <a:srgbClr val="1A1A1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프로젝트가 추구하는 방향</a:t>
            </a:r>
            <a:endParaRPr lang="ko-KR" sz="4400" b="0" i="0" u="none" strike="noStrike" dirty="0">
              <a:solidFill>
                <a:srgbClr val="1A1A1A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AE66D5E0-A65B-0982-D9DC-FEE9906381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77" t="26823" b="31250"/>
          <a:stretch/>
        </p:blipFill>
        <p:spPr bwMode="auto">
          <a:xfrm>
            <a:off x="579120" y="2609438"/>
            <a:ext cx="4887818" cy="2268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16">
            <a:extLst>
              <a:ext uri="{FF2B5EF4-FFF2-40B4-BE49-F238E27FC236}">
                <a16:creationId xmlns:a16="http://schemas.microsoft.com/office/drawing/2014/main" id="{9750A26B-798A-977F-2422-921BCBC750C0}"/>
              </a:ext>
            </a:extLst>
          </p:cNvPr>
          <p:cNvSpPr txBox="1"/>
          <p:nvPr/>
        </p:nvSpPr>
        <p:spPr>
          <a:xfrm>
            <a:off x="5391806" y="2055163"/>
            <a:ext cx="6221074" cy="1076914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50000"/>
              </a:lnSpc>
            </a:pPr>
            <a:r>
              <a:rPr lang="ko-KR" altLang="en-US" sz="2400" i="0" u="none" strike="noStrike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수술 예정 </a:t>
            </a: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환자의 수술 전 간호 준비 과정에서의 누락 발생 감소에 도움을 주기 위함</a:t>
            </a:r>
            <a:endParaRPr lang="en-US" altLang="ko-KR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D977A851-9102-28B6-17EF-1B2C1867AD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4172" y="3598361"/>
            <a:ext cx="5611473" cy="2559935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CA14897-8FA2-590E-DEAC-68A255AF48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2A19C-BABC-4B2F-8FA9-3EBDFC5788E4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80618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1126C77-2684-30CB-B438-5A56528E6AAD}"/>
              </a:ext>
            </a:extLst>
          </p:cNvPr>
          <p:cNvSpPr/>
          <p:nvPr/>
        </p:nvSpPr>
        <p:spPr>
          <a:xfrm>
            <a:off x="0" y="0"/>
            <a:ext cx="12192000" cy="45719"/>
          </a:xfrm>
          <a:prstGeom prst="rect">
            <a:avLst/>
          </a:prstGeom>
          <a:solidFill>
            <a:srgbClr val="1C5BFF"/>
          </a:solidFill>
          <a:ln>
            <a:solidFill>
              <a:srgbClr val="1C5B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F16F9B5-89AE-7789-661C-C16638ADC521}"/>
              </a:ext>
            </a:extLst>
          </p:cNvPr>
          <p:cNvCxnSpPr>
            <a:cxnSpLocks/>
          </p:cNvCxnSpPr>
          <p:nvPr/>
        </p:nvCxnSpPr>
        <p:spPr>
          <a:xfrm>
            <a:off x="457676" y="1327578"/>
            <a:ext cx="11155204" cy="0"/>
          </a:xfrm>
          <a:prstGeom prst="line">
            <a:avLst/>
          </a:prstGeom>
          <a:ln>
            <a:solidFill>
              <a:schemeClr val="bg1">
                <a:lumMod val="50000"/>
                <a:alpha val="3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11">
            <a:extLst>
              <a:ext uri="{FF2B5EF4-FFF2-40B4-BE49-F238E27FC236}">
                <a16:creationId xmlns:a16="http://schemas.microsoft.com/office/drawing/2014/main" id="{36A9C3A9-0B38-343F-A714-0CB4997AF141}"/>
              </a:ext>
            </a:extLst>
          </p:cNvPr>
          <p:cNvSpPr txBox="1"/>
          <p:nvPr/>
        </p:nvSpPr>
        <p:spPr>
          <a:xfrm>
            <a:off x="579120" y="345432"/>
            <a:ext cx="10896600" cy="89070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4400" b="0" i="0" u="none" strike="noStrike" dirty="0">
                <a:solidFill>
                  <a:srgbClr val="1A1A1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선정된 인터페이스 </a:t>
            </a:r>
            <a:r>
              <a:rPr lang="en-US" altLang="ko-KR" sz="4400" b="0" i="0" u="none" strike="noStrike" dirty="0">
                <a:solidFill>
                  <a:srgbClr val="1A1A1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&amp; </a:t>
            </a:r>
            <a:r>
              <a:rPr lang="ko-KR" altLang="en-US" sz="4400" b="0" i="0" u="none" strike="noStrike" dirty="0">
                <a:solidFill>
                  <a:srgbClr val="1A1A1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선정 근거</a:t>
            </a:r>
            <a:endParaRPr lang="ko-KR" sz="4400" b="0" i="0" u="none" strike="noStrike" dirty="0">
              <a:solidFill>
                <a:srgbClr val="1A1A1A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9" name="TextBox 16">
            <a:extLst>
              <a:ext uri="{FF2B5EF4-FFF2-40B4-BE49-F238E27FC236}">
                <a16:creationId xmlns:a16="http://schemas.microsoft.com/office/drawing/2014/main" id="{9750A26B-798A-977F-2422-921BCBC750C0}"/>
              </a:ext>
            </a:extLst>
          </p:cNvPr>
          <p:cNvSpPr txBox="1"/>
          <p:nvPr/>
        </p:nvSpPr>
        <p:spPr>
          <a:xfrm>
            <a:off x="7439746" y="2693391"/>
            <a:ext cx="4035974" cy="2837029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50000"/>
              </a:lnSpc>
            </a:pPr>
            <a:r>
              <a:rPr lang="en-US" altLang="ko-KR" b="1" i="0" u="none" strike="noStrike" dirty="0">
                <a:solidFill>
                  <a:srgbClr val="1C5B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Tablet PC</a:t>
            </a:r>
            <a:r>
              <a:rPr lang="ko-KR" altLang="en-US" b="1" i="0" u="none" strike="noStrike" dirty="0">
                <a:solidFill>
                  <a:srgbClr val="1C5B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용 </a:t>
            </a:r>
            <a:r>
              <a:rPr lang="en-US" altLang="ko-KR" b="1" i="0" u="none" strike="noStrike" dirty="0">
                <a:solidFill>
                  <a:srgbClr val="1C5B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app</a:t>
            </a:r>
            <a:r>
              <a:rPr lang="ko-KR" altLang="en-US" i="0" u="none" strike="noStrike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은 </a:t>
            </a:r>
            <a:endParaRPr lang="en-US" altLang="ko-KR" i="0" u="none" strike="noStrike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lvl="0" algn="l">
              <a:lnSpc>
                <a:spcPct val="150000"/>
              </a:lnSpc>
            </a:pPr>
            <a:r>
              <a:rPr lang="ko-KR" altLang="en-US" b="1" i="0" u="none" strike="noStrike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화면이 커서 환자를 참여시키기 용이</a:t>
            </a:r>
            <a:r>
              <a:rPr lang="ko-KR" altLang="en-US" i="0" u="none" strike="noStrike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하고</a:t>
            </a:r>
            <a:r>
              <a:rPr lang="en-US" altLang="ko-KR" i="0" u="none" strike="noStrike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</a:p>
          <a:p>
            <a:pPr lvl="0" algn="l">
              <a:lnSpc>
                <a:spcPct val="150000"/>
              </a:lnSpc>
            </a:pPr>
            <a:r>
              <a:rPr lang="ko-KR" altLang="en-US" i="0" u="none" strike="noStrike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각종 </a:t>
            </a:r>
            <a:r>
              <a:rPr lang="ko-KR" altLang="en-US" i="0" u="none" strike="noStrike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설명 자료를 제공하였을 때 </a:t>
            </a:r>
            <a:endParaRPr lang="en-US" altLang="ko-KR" i="0" u="none" strike="noStrike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lvl="0" algn="l">
              <a:lnSpc>
                <a:spcPct val="150000"/>
              </a:lnSpc>
            </a:pP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시각적인 </a:t>
            </a:r>
            <a:r>
              <a:rPr lang="ko-KR" altLang="en-US" i="0" u="none" strike="noStrike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효과가 더 높아</a:t>
            </a:r>
            <a:r>
              <a:rPr lang="ko-KR" altLang="en-US" i="0" u="none" strike="noStrike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endParaRPr lang="en-US" altLang="ko-KR" i="0" u="none" strike="noStrike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lvl="0" algn="l">
              <a:lnSpc>
                <a:spcPct val="150000"/>
              </a:lnSpc>
            </a:pPr>
            <a:r>
              <a:rPr lang="ko-KR" altLang="en-US" i="0" u="none" strike="noStrike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다른 방식에 비해 좀 더 효과적으로 추구하는 방향에 맞게 사용할 수 있음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C39E7F87-D9B5-6F3B-A9FE-0ADF4B9E60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4351733"/>
              </p:ext>
            </p:extLst>
          </p:nvPr>
        </p:nvGraphicFramePr>
        <p:xfrm>
          <a:off x="579120" y="1535852"/>
          <a:ext cx="6427864" cy="4952127"/>
        </p:xfrm>
        <a:graphic>
          <a:graphicData uri="http://schemas.openxmlformats.org/drawingml/2006/table">
            <a:tbl>
              <a:tblPr/>
              <a:tblGrid>
                <a:gridCol w="3104493">
                  <a:extLst>
                    <a:ext uri="{9D8B030D-6E8A-4147-A177-3AD203B41FA5}">
                      <a16:colId xmlns:a16="http://schemas.microsoft.com/office/drawing/2014/main" val="3989840782"/>
                    </a:ext>
                  </a:extLst>
                </a:gridCol>
                <a:gridCol w="3323371">
                  <a:extLst>
                    <a:ext uri="{9D8B030D-6E8A-4147-A177-3AD203B41FA5}">
                      <a16:colId xmlns:a16="http://schemas.microsoft.com/office/drawing/2014/main" val="248601394"/>
                    </a:ext>
                  </a:extLst>
                </a:gridCol>
              </a:tblGrid>
              <a:tr h="229886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PDA</a:t>
                      </a:r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용 </a:t>
                      </a: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app(</a:t>
                      </a:r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간호사용</a:t>
                      </a:r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)</a:t>
                      </a:r>
                      <a:endParaRPr lang="en-US" sz="1400" dirty="0">
                        <a:effectLst/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marL="44450" marR="44450" marT="63500" marB="63500">
                    <a:lnL w="528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28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28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28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Tablet PC </a:t>
                      </a:r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용 </a:t>
                      </a: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app(</a:t>
                      </a:r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환자</a:t>
                      </a:r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+</a:t>
                      </a:r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간호사용</a:t>
                      </a:r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)</a:t>
                      </a:r>
                      <a:endParaRPr lang="en-US" sz="1400" dirty="0">
                        <a:effectLst/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marL="44450" marR="44450" marT="63500" marB="63500">
                    <a:lnL w="528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28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28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28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1529912"/>
                  </a:ext>
                </a:extLst>
              </a:tr>
              <a:tr h="4611767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44450" marR="44450" marT="63500" marB="63500">
                    <a:lnL w="528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28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28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28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44450" marR="44450" marT="63500" marB="63500">
                    <a:lnL w="528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28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28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28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7881214"/>
                  </a:ext>
                </a:extLst>
              </a:tr>
            </a:tbl>
          </a:graphicData>
        </a:graphic>
      </p:graphicFrame>
      <p:pic>
        <p:nvPicPr>
          <p:cNvPr id="10" name="그림 9">
            <a:extLst>
              <a:ext uri="{FF2B5EF4-FFF2-40B4-BE49-F238E27FC236}">
                <a16:creationId xmlns:a16="http://schemas.microsoft.com/office/drawing/2014/main" id="{D3AEA959-24D3-4761-30EF-29DC21FEB6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63"/>
          <a:stretch/>
        </p:blipFill>
        <p:spPr>
          <a:xfrm>
            <a:off x="585264" y="1919885"/>
            <a:ext cx="3084786" cy="452526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877DF91-6439-AB3D-3D07-904B32EF60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410"/>
          <a:stretch/>
        </p:blipFill>
        <p:spPr>
          <a:xfrm>
            <a:off x="3740306" y="2262217"/>
            <a:ext cx="3246869" cy="3840602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18964C2-E1FC-E51C-BEDC-DFFFEE734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2A19C-BABC-4B2F-8FA9-3EBDFC5788E4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31465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1126C77-2684-30CB-B438-5A56528E6AAD}"/>
              </a:ext>
            </a:extLst>
          </p:cNvPr>
          <p:cNvSpPr/>
          <p:nvPr/>
        </p:nvSpPr>
        <p:spPr>
          <a:xfrm>
            <a:off x="0" y="0"/>
            <a:ext cx="12192000" cy="45719"/>
          </a:xfrm>
          <a:prstGeom prst="rect">
            <a:avLst/>
          </a:prstGeom>
          <a:solidFill>
            <a:srgbClr val="1C5BFF"/>
          </a:solidFill>
          <a:ln>
            <a:solidFill>
              <a:srgbClr val="1C5B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F16F9B5-89AE-7789-661C-C16638ADC521}"/>
              </a:ext>
            </a:extLst>
          </p:cNvPr>
          <p:cNvCxnSpPr>
            <a:cxnSpLocks/>
          </p:cNvCxnSpPr>
          <p:nvPr/>
        </p:nvCxnSpPr>
        <p:spPr>
          <a:xfrm>
            <a:off x="457676" y="1327578"/>
            <a:ext cx="11155204" cy="0"/>
          </a:xfrm>
          <a:prstGeom prst="line">
            <a:avLst/>
          </a:prstGeom>
          <a:ln>
            <a:solidFill>
              <a:schemeClr val="bg1">
                <a:lumMod val="50000"/>
                <a:alpha val="3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11">
            <a:extLst>
              <a:ext uri="{FF2B5EF4-FFF2-40B4-BE49-F238E27FC236}">
                <a16:creationId xmlns:a16="http://schemas.microsoft.com/office/drawing/2014/main" id="{36A9C3A9-0B38-343F-A714-0CB4997AF141}"/>
              </a:ext>
            </a:extLst>
          </p:cNvPr>
          <p:cNvSpPr txBox="1"/>
          <p:nvPr/>
        </p:nvSpPr>
        <p:spPr>
          <a:xfrm>
            <a:off x="579120" y="345432"/>
            <a:ext cx="10896600" cy="89070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4400" b="0" i="0" u="none" strike="noStrike" dirty="0">
                <a:solidFill>
                  <a:srgbClr val="1A1A1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Low-fi </a:t>
            </a:r>
            <a:r>
              <a:rPr lang="ko-KR" altLang="en-US" sz="4400" dirty="0">
                <a:solidFill>
                  <a:srgbClr val="1A1A1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프로토타입 구조</a:t>
            </a:r>
            <a:endParaRPr lang="ko-KR" sz="4400" b="0" i="0" u="none" strike="noStrike" dirty="0">
              <a:solidFill>
                <a:srgbClr val="1A1A1A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9A8E63A-6668-39F7-33C5-435AA78FDE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676" y="2729564"/>
            <a:ext cx="1746336" cy="225388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2535629-24A5-10DD-268C-477F94C7E7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564" y="2789819"/>
            <a:ext cx="1746336" cy="225388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27B089A-97DF-9032-C15B-E022D37AA3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3452" y="2789819"/>
            <a:ext cx="1746336" cy="225388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AC68446-5432-B742-1141-40E97CBDAF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0399" y="2785363"/>
            <a:ext cx="1780439" cy="2253886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240F8B90-4F62-17CC-C081-AC3DC381FE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3710" y="1426609"/>
            <a:ext cx="1926415" cy="2485697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E8CB3F71-89C2-DE5F-4109-4B315311E04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4760" y="2729564"/>
            <a:ext cx="1926415" cy="2485697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B5E50132-CB34-1C0E-E850-251C173B679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3710" y="4235145"/>
            <a:ext cx="1926415" cy="2485697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D3786BC4-04AA-0B02-86F3-4842FDEBE72A}"/>
              </a:ext>
            </a:extLst>
          </p:cNvPr>
          <p:cNvSpPr txBox="1"/>
          <p:nvPr/>
        </p:nvSpPr>
        <p:spPr>
          <a:xfrm>
            <a:off x="7536783" y="1502473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간호사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311A007-B153-EAA5-2DE2-2F2ADC533E7A}"/>
              </a:ext>
            </a:extLst>
          </p:cNvPr>
          <p:cNvSpPr txBox="1"/>
          <p:nvPr/>
        </p:nvSpPr>
        <p:spPr>
          <a:xfrm>
            <a:off x="11216343" y="2453458"/>
            <a:ext cx="582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환자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522917D-9D05-7A6E-AB6C-7376773B7D53}"/>
              </a:ext>
            </a:extLst>
          </p:cNvPr>
          <p:cNvSpPr txBox="1"/>
          <p:nvPr/>
        </p:nvSpPr>
        <p:spPr>
          <a:xfrm>
            <a:off x="7072720" y="6143236"/>
            <a:ext cx="1316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간호사</a:t>
            </a: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+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환자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826FFA1-9CFD-6E57-F297-138E1954B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2A19C-BABC-4B2F-8FA9-3EBDFC5788E4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49429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1126C77-2684-30CB-B438-5A56528E6AAD}"/>
              </a:ext>
            </a:extLst>
          </p:cNvPr>
          <p:cNvSpPr/>
          <p:nvPr/>
        </p:nvSpPr>
        <p:spPr>
          <a:xfrm>
            <a:off x="0" y="0"/>
            <a:ext cx="12192000" cy="45719"/>
          </a:xfrm>
          <a:prstGeom prst="rect">
            <a:avLst/>
          </a:prstGeom>
          <a:solidFill>
            <a:srgbClr val="1C5BFF"/>
          </a:solidFill>
          <a:ln>
            <a:solidFill>
              <a:srgbClr val="1C5B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F16F9B5-89AE-7789-661C-C16638ADC521}"/>
              </a:ext>
            </a:extLst>
          </p:cNvPr>
          <p:cNvCxnSpPr>
            <a:cxnSpLocks/>
          </p:cNvCxnSpPr>
          <p:nvPr/>
        </p:nvCxnSpPr>
        <p:spPr>
          <a:xfrm>
            <a:off x="457676" y="1327578"/>
            <a:ext cx="11155204" cy="0"/>
          </a:xfrm>
          <a:prstGeom prst="line">
            <a:avLst/>
          </a:prstGeom>
          <a:ln>
            <a:solidFill>
              <a:schemeClr val="bg1">
                <a:lumMod val="50000"/>
                <a:alpha val="3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11">
            <a:extLst>
              <a:ext uri="{FF2B5EF4-FFF2-40B4-BE49-F238E27FC236}">
                <a16:creationId xmlns:a16="http://schemas.microsoft.com/office/drawing/2014/main" id="{36A9C3A9-0B38-343F-A714-0CB4997AF141}"/>
              </a:ext>
            </a:extLst>
          </p:cNvPr>
          <p:cNvSpPr txBox="1"/>
          <p:nvPr/>
        </p:nvSpPr>
        <p:spPr>
          <a:xfrm>
            <a:off x="579120" y="345432"/>
            <a:ext cx="10896600" cy="89070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4400" b="0" i="0" u="none" strike="noStrike" dirty="0">
                <a:solidFill>
                  <a:srgbClr val="1A1A1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태스크별 흐름</a:t>
            </a:r>
            <a:endParaRPr lang="ko-KR" sz="4400" b="0" i="0" u="none" strike="noStrike" dirty="0">
              <a:solidFill>
                <a:srgbClr val="1A1A1A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01ECA21-FF7D-7E41-32B1-75CD7D319E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9738" y="2091689"/>
            <a:ext cx="9572524" cy="4599308"/>
          </a:xfrm>
          <a:prstGeom prst="rect">
            <a:avLst/>
          </a:prstGeom>
        </p:spPr>
      </p:pic>
      <p:sp>
        <p:nvSpPr>
          <p:cNvPr id="12" name="TextBox 16">
            <a:extLst>
              <a:ext uri="{FF2B5EF4-FFF2-40B4-BE49-F238E27FC236}">
                <a16:creationId xmlns:a16="http://schemas.microsoft.com/office/drawing/2014/main" id="{049EB531-0A0D-34EE-19B8-259102C9B6BB}"/>
              </a:ext>
            </a:extLst>
          </p:cNvPr>
          <p:cNvSpPr txBox="1"/>
          <p:nvPr/>
        </p:nvSpPr>
        <p:spPr>
          <a:xfrm>
            <a:off x="457676" y="1519134"/>
            <a:ext cx="11334067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i="0" u="none" strike="noStrike" dirty="0">
                <a:solidFill>
                  <a:srgbClr val="1C5B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Task #1 (</a:t>
            </a:r>
            <a:r>
              <a:rPr lang="ko-KR" altLang="en-US" i="0" u="none" strike="noStrike" dirty="0">
                <a:solidFill>
                  <a:srgbClr val="1C5B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단순</a:t>
            </a:r>
            <a:r>
              <a:rPr lang="en-US" altLang="ko-KR" i="0" u="none" strike="noStrike" dirty="0">
                <a:solidFill>
                  <a:srgbClr val="1C5B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) </a:t>
            </a:r>
            <a:r>
              <a:rPr lang="ko-KR" altLang="en-US" i="0" u="none" strike="noStrike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수술 전 간호상태 </a:t>
            </a:r>
            <a:r>
              <a:rPr lang="ko-KR" altLang="en-US" i="0" u="none" strike="noStrike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확인표</a:t>
            </a:r>
            <a:r>
              <a:rPr lang="ko-KR" altLang="en-US" i="0" u="none" strike="noStrike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작성 시 환자에게 직접 확인해야 하는 내용 파악하기</a:t>
            </a:r>
            <a:r>
              <a:rPr lang="en-US" altLang="ko-KR" i="0" u="none" strike="noStrike" dirty="0">
                <a:solidFill>
                  <a:srgbClr val="1C5B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endParaRPr lang="ko-KR" i="0" u="none" strike="noStrike" dirty="0">
              <a:solidFill>
                <a:srgbClr val="1C5B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C35DA53-03D0-6776-8465-0D670DF39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2A19C-BABC-4B2F-8FA9-3EBDFC5788E4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25574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1126C77-2684-30CB-B438-5A56528E6AAD}"/>
              </a:ext>
            </a:extLst>
          </p:cNvPr>
          <p:cNvSpPr/>
          <p:nvPr/>
        </p:nvSpPr>
        <p:spPr>
          <a:xfrm>
            <a:off x="0" y="0"/>
            <a:ext cx="12192000" cy="45719"/>
          </a:xfrm>
          <a:prstGeom prst="rect">
            <a:avLst/>
          </a:prstGeom>
          <a:solidFill>
            <a:srgbClr val="1C5BFF"/>
          </a:solidFill>
          <a:ln>
            <a:solidFill>
              <a:srgbClr val="1C5B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F16F9B5-89AE-7789-661C-C16638ADC521}"/>
              </a:ext>
            </a:extLst>
          </p:cNvPr>
          <p:cNvCxnSpPr>
            <a:cxnSpLocks/>
          </p:cNvCxnSpPr>
          <p:nvPr/>
        </p:nvCxnSpPr>
        <p:spPr>
          <a:xfrm>
            <a:off x="457676" y="1327578"/>
            <a:ext cx="11155204" cy="0"/>
          </a:xfrm>
          <a:prstGeom prst="line">
            <a:avLst/>
          </a:prstGeom>
          <a:ln>
            <a:solidFill>
              <a:schemeClr val="bg1">
                <a:lumMod val="50000"/>
                <a:alpha val="3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11">
            <a:extLst>
              <a:ext uri="{FF2B5EF4-FFF2-40B4-BE49-F238E27FC236}">
                <a16:creationId xmlns:a16="http://schemas.microsoft.com/office/drawing/2014/main" id="{36A9C3A9-0B38-343F-A714-0CB4997AF141}"/>
              </a:ext>
            </a:extLst>
          </p:cNvPr>
          <p:cNvSpPr txBox="1"/>
          <p:nvPr/>
        </p:nvSpPr>
        <p:spPr>
          <a:xfrm>
            <a:off x="579120" y="345432"/>
            <a:ext cx="10896600" cy="89070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4400" b="0" i="0" u="none" strike="noStrike" dirty="0">
                <a:solidFill>
                  <a:srgbClr val="1A1A1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태스크별 흐름</a:t>
            </a:r>
            <a:endParaRPr lang="ko-KR" altLang="ko-KR" sz="4400" b="0" i="0" u="none" strike="noStrike" dirty="0">
              <a:solidFill>
                <a:srgbClr val="1A1A1A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8F29700-7EBF-BCF5-B8BD-3EF603E405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5241" y="1978537"/>
            <a:ext cx="6621517" cy="4647079"/>
          </a:xfrm>
          <a:prstGeom prst="rect">
            <a:avLst/>
          </a:prstGeom>
        </p:spPr>
      </p:pic>
      <p:sp>
        <p:nvSpPr>
          <p:cNvPr id="2" name="TextBox 16">
            <a:extLst>
              <a:ext uri="{FF2B5EF4-FFF2-40B4-BE49-F238E27FC236}">
                <a16:creationId xmlns:a16="http://schemas.microsoft.com/office/drawing/2014/main" id="{47969167-6993-EE8A-6511-699534FCAF09}"/>
              </a:ext>
            </a:extLst>
          </p:cNvPr>
          <p:cNvSpPr txBox="1"/>
          <p:nvPr/>
        </p:nvSpPr>
        <p:spPr>
          <a:xfrm>
            <a:off x="457676" y="1519134"/>
            <a:ext cx="11334067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i="0" u="none" strike="noStrike" dirty="0">
                <a:solidFill>
                  <a:srgbClr val="1C5B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Task #2 (</a:t>
            </a:r>
            <a:r>
              <a:rPr lang="ko-KR" altLang="en-US" i="0" u="none" strike="noStrike" dirty="0">
                <a:solidFill>
                  <a:srgbClr val="1C5B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중간</a:t>
            </a:r>
            <a:r>
              <a:rPr lang="en-US" altLang="ko-KR" i="0" u="none" strike="noStrike" dirty="0">
                <a:solidFill>
                  <a:srgbClr val="1C5B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) </a:t>
            </a:r>
            <a:r>
              <a:rPr lang="ko-KR" altLang="en-US" i="0" u="none" strike="noStrike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수술 전 간호상태 </a:t>
            </a:r>
            <a:r>
              <a:rPr lang="ko-KR" altLang="en-US" i="0" u="none" strike="noStrike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확인표</a:t>
            </a:r>
            <a:r>
              <a:rPr lang="ko-KR" altLang="en-US" i="0" u="none" strike="noStrike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작성 시 환자에게 직접 확인해야 하는 내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용에 대해 왜 해야 하는지 쉽게 설명하기</a:t>
            </a:r>
            <a:endParaRPr lang="ko-KR" i="0" u="none" strike="noStrike" dirty="0">
              <a:solidFill>
                <a:srgbClr val="1C5B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C2FB527-1EB6-1F28-E36E-384ABD2EDF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2A19C-BABC-4B2F-8FA9-3EBDFC5788E4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47200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1126C77-2684-30CB-B438-5A56528E6AAD}"/>
              </a:ext>
            </a:extLst>
          </p:cNvPr>
          <p:cNvSpPr/>
          <p:nvPr/>
        </p:nvSpPr>
        <p:spPr>
          <a:xfrm>
            <a:off x="0" y="0"/>
            <a:ext cx="12192000" cy="45719"/>
          </a:xfrm>
          <a:prstGeom prst="rect">
            <a:avLst/>
          </a:prstGeom>
          <a:solidFill>
            <a:srgbClr val="1C5BFF"/>
          </a:solidFill>
          <a:ln>
            <a:solidFill>
              <a:srgbClr val="1C5B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F16F9B5-89AE-7789-661C-C16638ADC521}"/>
              </a:ext>
            </a:extLst>
          </p:cNvPr>
          <p:cNvCxnSpPr>
            <a:cxnSpLocks/>
          </p:cNvCxnSpPr>
          <p:nvPr/>
        </p:nvCxnSpPr>
        <p:spPr>
          <a:xfrm>
            <a:off x="457676" y="1327578"/>
            <a:ext cx="11155204" cy="0"/>
          </a:xfrm>
          <a:prstGeom prst="line">
            <a:avLst/>
          </a:prstGeom>
          <a:ln>
            <a:solidFill>
              <a:schemeClr val="bg1">
                <a:lumMod val="50000"/>
                <a:alpha val="3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11">
            <a:extLst>
              <a:ext uri="{FF2B5EF4-FFF2-40B4-BE49-F238E27FC236}">
                <a16:creationId xmlns:a16="http://schemas.microsoft.com/office/drawing/2014/main" id="{36A9C3A9-0B38-343F-A714-0CB4997AF141}"/>
              </a:ext>
            </a:extLst>
          </p:cNvPr>
          <p:cNvSpPr txBox="1"/>
          <p:nvPr/>
        </p:nvSpPr>
        <p:spPr>
          <a:xfrm>
            <a:off x="579120" y="345432"/>
            <a:ext cx="10896600" cy="89070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4400" b="0" i="0" u="none" strike="noStrike" dirty="0">
                <a:solidFill>
                  <a:srgbClr val="1A1A1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태스크별 흐름</a:t>
            </a:r>
            <a:endParaRPr lang="ko-KR" altLang="ko-KR" sz="4400" b="0" i="0" u="none" strike="noStrike" dirty="0">
              <a:solidFill>
                <a:srgbClr val="1A1A1A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67E4881-9D08-9EB2-F256-9B82DA76E7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1351" y="1900134"/>
            <a:ext cx="9429298" cy="4896785"/>
          </a:xfrm>
          <a:prstGeom prst="rect">
            <a:avLst/>
          </a:prstGeom>
        </p:spPr>
      </p:pic>
      <p:sp>
        <p:nvSpPr>
          <p:cNvPr id="2" name="TextBox 16">
            <a:extLst>
              <a:ext uri="{FF2B5EF4-FFF2-40B4-BE49-F238E27FC236}">
                <a16:creationId xmlns:a16="http://schemas.microsoft.com/office/drawing/2014/main" id="{27EC981A-8DEB-1AED-94B4-4A5D012E8885}"/>
              </a:ext>
            </a:extLst>
          </p:cNvPr>
          <p:cNvSpPr txBox="1"/>
          <p:nvPr/>
        </p:nvSpPr>
        <p:spPr>
          <a:xfrm>
            <a:off x="457676" y="1519134"/>
            <a:ext cx="11334067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i="0" u="none" strike="noStrike" dirty="0">
                <a:solidFill>
                  <a:srgbClr val="1C5B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Task #3 (</a:t>
            </a:r>
            <a:r>
              <a:rPr lang="ko-KR" altLang="en-US" i="0" u="none" strike="noStrike" dirty="0">
                <a:solidFill>
                  <a:srgbClr val="1C5B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복잡</a:t>
            </a:r>
            <a:r>
              <a:rPr lang="en-US" altLang="ko-KR" i="0" u="none" strike="noStrike" dirty="0">
                <a:solidFill>
                  <a:srgbClr val="1C5B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) </a:t>
            </a:r>
            <a:r>
              <a:rPr lang="ko-KR" altLang="en-US" i="0" u="none" strike="noStrike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수술 전 간호상태 </a:t>
            </a:r>
            <a:r>
              <a:rPr lang="ko-KR" altLang="en-US" i="0" u="none" strike="noStrike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확인표</a:t>
            </a:r>
            <a:r>
              <a:rPr lang="ko-KR" altLang="en-US" i="0" u="none" strike="noStrike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작성 시 환자에게 버튼을 직접 누르고 서명하게 하여 적극적으로 참여시키기</a:t>
            </a:r>
            <a:endParaRPr lang="ko-KR" i="0" u="none" strike="noStrike" dirty="0">
              <a:solidFill>
                <a:srgbClr val="1C5B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663A3E6-1120-5389-17CA-EA3F9EEDA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2A19C-BABC-4B2F-8FA9-3EBDFC5788E4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24971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1126C77-2684-30CB-B438-5A56528E6AAD}"/>
              </a:ext>
            </a:extLst>
          </p:cNvPr>
          <p:cNvSpPr/>
          <p:nvPr/>
        </p:nvSpPr>
        <p:spPr>
          <a:xfrm>
            <a:off x="0" y="0"/>
            <a:ext cx="12192000" cy="45719"/>
          </a:xfrm>
          <a:prstGeom prst="rect">
            <a:avLst/>
          </a:prstGeom>
          <a:solidFill>
            <a:srgbClr val="1C5BFF"/>
          </a:solidFill>
          <a:ln>
            <a:solidFill>
              <a:srgbClr val="1C5B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F16F9B5-89AE-7789-661C-C16638ADC521}"/>
              </a:ext>
            </a:extLst>
          </p:cNvPr>
          <p:cNvCxnSpPr>
            <a:cxnSpLocks/>
          </p:cNvCxnSpPr>
          <p:nvPr/>
        </p:nvCxnSpPr>
        <p:spPr>
          <a:xfrm>
            <a:off x="457676" y="1327578"/>
            <a:ext cx="11155204" cy="0"/>
          </a:xfrm>
          <a:prstGeom prst="line">
            <a:avLst/>
          </a:prstGeom>
          <a:ln>
            <a:solidFill>
              <a:schemeClr val="bg1">
                <a:lumMod val="50000"/>
                <a:alpha val="3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11">
            <a:extLst>
              <a:ext uri="{FF2B5EF4-FFF2-40B4-BE49-F238E27FC236}">
                <a16:creationId xmlns:a16="http://schemas.microsoft.com/office/drawing/2014/main" id="{36A9C3A9-0B38-343F-A714-0CB4997AF141}"/>
              </a:ext>
            </a:extLst>
          </p:cNvPr>
          <p:cNvSpPr txBox="1"/>
          <p:nvPr/>
        </p:nvSpPr>
        <p:spPr>
          <a:xfrm>
            <a:off x="579120" y="345432"/>
            <a:ext cx="10896600" cy="89070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4400" b="0" i="0" u="none" strike="noStrike" dirty="0">
                <a:solidFill>
                  <a:srgbClr val="1A1A1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실험 방법</a:t>
            </a:r>
            <a:endParaRPr lang="ko-KR" sz="4400" b="0" i="0" u="none" strike="noStrike" dirty="0">
              <a:solidFill>
                <a:srgbClr val="1A1A1A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E736DE28-F9F0-4763-67FB-292CB2EE8F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4118743"/>
              </p:ext>
            </p:extLst>
          </p:nvPr>
        </p:nvGraphicFramePr>
        <p:xfrm>
          <a:off x="1950457" y="1535852"/>
          <a:ext cx="8291086" cy="2195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2166">
                  <a:extLst>
                    <a:ext uri="{9D8B030D-6E8A-4147-A177-3AD203B41FA5}">
                      <a16:colId xmlns:a16="http://schemas.microsoft.com/office/drawing/2014/main" val="2930468363"/>
                    </a:ext>
                  </a:extLst>
                </a:gridCol>
                <a:gridCol w="6488920">
                  <a:extLst>
                    <a:ext uri="{9D8B030D-6E8A-4147-A177-3AD203B41FA5}">
                      <a16:colId xmlns:a16="http://schemas.microsoft.com/office/drawing/2014/main" val="2644687496"/>
                    </a:ext>
                  </a:extLst>
                </a:gridCol>
              </a:tblGrid>
              <a:tr h="4390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bg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선정기준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C5B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수술 전 간호상태 </a:t>
                      </a:r>
                      <a:r>
                        <a:rPr lang="ko-KR" altLang="en-US" sz="1800" dirty="0" err="1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확인표</a:t>
                      </a:r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작성 경험이 있는 간호사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5207063"/>
                  </a:ext>
                </a:extLst>
              </a:tr>
              <a:tr h="4390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err="1">
                          <a:solidFill>
                            <a:schemeClr val="bg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표집</a:t>
                      </a:r>
                      <a:r>
                        <a:rPr lang="ko-KR" altLang="en-US" sz="1800" dirty="0">
                          <a:solidFill>
                            <a:schemeClr val="bg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방법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C5B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본 연구자의 근무지에서 일하는 간호사를 대상으로 의도 </a:t>
                      </a:r>
                      <a:r>
                        <a:rPr lang="ko-KR" altLang="en-US" sz="1800" dirty="0" err="1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표집</a:t>
                      </a:r>
                      <a:endParaRPr lang="ko-KR" altLang="en-US" sz="1800" dirty="0">
                        <a:solidFill>
                          <a:schemeClr val="tx1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514480"/>
                  </a:ext>
                </a:extLst>
              </a:tr>
              <a:tr h="4390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bg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도구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C5B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POP APP</a:t>
                      </a:r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으로 제작한 </a:t>
                      </a:r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Low-fi </a:t>
                      </a:r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프로토타입에 접근하기 위한 아이패드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8722719"/>
                  </a:ext>
                </a:extLst>
              </a:tr>
              <a:tr h="4390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bg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장소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C5B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참가자들이 인터뷰에 참여하기에 용이한 위치에 있는 카페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87368682"/>
                  </a:ext>
                </a:extLst>
              </a:tr>
              <a:tr h="4390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bg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보상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C5B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</a:t>
                      </a:r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만원 상당의 커피 </a:t>
                      </a:r>
                      <a:r>
                        <a:rPr lang="ko-KR" altLang="en-US" sz="1800" dirty="0" err="1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기프티콘</a:t>
                      </a:r>
                      <a:endParaRPr lang="ko-KR" altLang="en-US" sz="1800" dirty="0">
                        <a:solidFill>
                          <a:schemeClr val="tx1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3687019"/>
                  </a:ext>
                </a:extLst>
              </a:tr>
            </a:tbl>
          </a:graphicData>
        </a:graphic>
      </p:graphicFrame>
      <p:pic>
        <p:nvPicPr>
          <p:cNvPr id="2055" name="Picture 7">
            <a:extLst>
              <a:ext uri="{FF2B5EF4-FFF2-40B4-BE49-F238E27FC236}">
                <a16:creationId xmlns:a16="http://schemas.microsoft.com/office/drawing/2014/main" id="{0933DA32-4400-D0B1-128E-3615A8660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4823" y="4608111"/>
            <a:ext cx="2475793" cy="1859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90E704C8-D505-0BD2-47DF-23F13ECEBF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5341" y="4608111"/>
            <a:ext cx="2539275" cy="1904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7" name="Picture 9">
            <a:extLst>
              <a:ext uri="{FF2B5EF4-FFF2-40B4-BE49-F238E27FC236}">
                <a16:creationId xmlns:a16="http://schemas.microsoft.com/office/drawing/2014/main" id="{C9A10038-6D58-CB45-5D82-74FCBA08F1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9341" y="4608111"/>
            <a:ext cx="2539275" cy="1904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DF4B5C8-33F7-A5D3-3A2F-65AC1F3D1F85}"/>
              </a:ext>
            </a:extLst>
          </p:cNvPr>
          <p:cNvSpPr txBox="1"/>
          <p:nvPr/>
        </p:nvSpPr>
        <p:spPr>
          <a:xfrm>
            <a:off x="1451299" y="4163651"/>
            <a:ext cx="9289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절차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(25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분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):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동의서 작성 → 테스트 설명 → 프로토타입 조작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(3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분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→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Task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수행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(20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분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→ 설문지 작성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255D730-D682-128A-661D-0A93548C0B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2A19C-BABC-4B2F-8FA9-3EBDFC5788E4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09957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1126C77-2684-30CB-B438-5A56528E6AAD}"/>
              </a:ext>
            </a:extLst>
          </p:cNvPr>
          <p:cNvSpPr/>
          <p:nvPr/>
        </p:nvSpPr>
        <p:spPr>
          <a:xfrm>
            <a:off x="0" y="0"/>
            <a:ext cx="12192000" cy="45719"/>
          </a:xfrm>
          <a:prstGeom prst="rect">
            <a:avLst/>
          </a:prstGeom>
          <a:solidFill>
            <a:srgbClr val="1C5BFF"/>
          </a:solidFill>
          <a:ln>
            <a:solidFill>
              <a:srgbClr val="1C5B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F16F9B5-89AE-7789-661C-C16638ADC521}"/>
              </a:ext>
            </a:extLst>
          </p:cNvPr>
          <p:cNvCxnSpPr>
            <a:cxnSpLocks/>
          </p:cNvCxnSpPr>
          <p:nvPr/>
        </p:nvCxnSpPr>
        <p:spPr>
          <a:xfrm>
            <a:off x="457676" y="1327578"/>
            <a:ext cx="11155204" cy="0"/>
          </a:xfrm>
          <a:prstGeom prst="line">
            <a:avLst/>
          </a:prstGeom>
          <a:ln>
            <a:solidFill>
              <a:schemeClr val="bg1">
                <a:lumMod val="50000"/>
                <a:alpha val="3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11">
            <a:extLst>
              <a:ext uri="{FF2B5EF4-FFF2-40B4-BE49-F238E27FC236}">
                <a16:creationId xmlns:a16="http://schemas.microsoft.com/office/drawing/2014/main" id="{36A9C3A9-0B38-343F-A714-0CB4997AF141}"/>
              </a:ext>
            </a:extLst>
          </p:cNvPr>
          <p:cNvSpPr txBox="1"/>
          <p:nvPr/>
        </p:nvSpPr>
        <p:spPr>
          <a:xfrm>
            <a:off x="579120" y="345432"/>
            <a:ext cx="10896600" cy="89070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4400" b="0" i="0" u="none" strike="noStrike" dirty="0">
                <a:solidFill>
                  <a:srgbClr val="1A1A1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실험 결과</a:t>
            </a:r>
            <a:r>
              <a:rPr lang="en-US" altLang="ko-KR" sz="4400" b="0" i="0" u="none" strike="noStrike" dirty="0">
                <a:solidFill>
                  <a:srgbClr val="1A1A1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</a:t>
            </a:r>
            <a:r>
              <a:rPr lang="ko-KR" altLang="en-US" sz="4400" b="0" i="0" u="none" strike="noStrike" dirty="0">
                <a:solidFill>
                  <a:srgbClr val="1A1A1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관찰</a:t>
            </a:r>
            <a:r>
              <a:rPr lang="en-US" altLang="ko-KR" sz="4400" b="0" i="0" u="none" strike="noStrike" dirty="0">
                <a:solidFill>
                  <a:srgbClr val="1A1A1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)</a:t>
            </a:r>
            <a:endParaRPr lang="ko-KR" sz="4400" b="0" i="0" u="none" strike="noStrike" dirty="0">
              <a:solidFill>
                <a:srgbClr val="1A1A1A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DB56A14-0066-3F82-E73E-DC5A494FBB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4573190"/>
              </p:ext>
            </p:extLst>
          </p:nvPr>
        </p:nvGraphicFramePr>
        <p:xfrm>
          <a:off x="518398" y="2138354"/>
          <a:ext cx="11155204" cy="36171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9699">
                  <a:extLst>
                    <a:ext uri="{9D8B030D-6E8A-4147-A177-3AD203B41FA5}">
                      <a16:colId xmlns:a16="http://schemas.microsoft.com/office/drawing/2014/main" val="643930546"/>
                    </a:ext>
                  </a:extLst>
                </a:gridCol>
                <a:gridCol w="9035505">
                  <a:extLst>
                    <a:ext uri="{9D8B030D-6E8A-4147-A177-3AD203B41FA5}">
                      <a16:colId xmlns:a16="http://schemas.microsoft.com/office/drawing/2014/main" val="551332560"/>
                    </a:ext>
                  </a:extLst>
                </a:gridCol>
              </a:tblGrid>
              <a:tr h="1080020">
                <a:tc>
                  <a:txBody>
                    <a:bodyPr/>
                    <a:lstStyle/>
                    <a:p>
                      <a:pPr algn="r" latinLnBrk="1">
                        <a:lnSpc>
                          <a:spcPct val="150000"/>
                        </a:lnSpc>
                      </a:pPr>
                      <a:r>
                        <a:rPr lang="en-US" altLang="ko-KR" b="0" dirty="0"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Task1(</a:t>
                      </a:r>
                      <a:r>
                        <a:rPr lang="ko-KR" altLang="en-US" b="0" dirty="0"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단순</a:t>
                      </a:r>
                      <a:r>
                        <a:rPr lang="en-US" altLang="ko-KR" b="0" dirty="0"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)</a:t>
                      </a:r>
                      <a:r>
                        <a:rPr lang="en-US" altLang="ko-KR" b="0" dirty="0">
                          <a:solidFill>
                            <a:srgbClr val="1C5BFF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)</a:t>
                      </a:r>
                      <a:r>
                        <a:rPr lang="en-US" altLang="ko-KR" b="0" dirty="0"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 </a:t>
                      </a:r>
                      <a:endParaRPr lang="ko-KR" altLang="en-US" b="0" dirty="0">
                        <a:solidFill>
                          <a:schemeClr val="bg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C5BFF"/>
                    </a:solidFill>
                  </a:tcPr>
                </a:tc>
                <a:tc>
                  <a:txBody>
                    <a:bodyPr/>
                    <a:lstStyle/>
                    <a:p>
                      <a:pPr marL="179388" indent="-179388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모든 참가자가 해당 과제를 큰 문제없이 수행</a:t>
                      </a:r>
                      <a:endParaRPr lang="en-US" altLang="ko-KR" b="0" dirty="0">
                        <a:solidFill>
                          <a:schemeClr val="tx1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179388" indent="-179388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오류 발생 없이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, 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전반적으로 모두가 직관적으로 확인할 수 있어 좋았다고 평가함</a:t>
                      </a:r>
                      <a:endParaRPr lang="en-US" altLang="ko-KR" b="0" dirty="0">
                        <a:solidFill>
                          <a:schemeClr val="tx1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3869972"/>
                  </a:ext>
                </a:extLst>
              </a:tr>
              <a:tr h="1457121">
                <a:tc>
                  <a:txBody>
                    <a:bodyPr/>
                    <a:lstStyle/>
                    <a:p>
                      <a:pPr algn="r" latinLnBrk="1">
                        <a:lnSpc>
                          <a:spcPct val="150000"/>
                        </a:lnSpc>
                      </a:pPr>
                      <a:r>
                        <a:rPr lang="en-US" altLang="ko-KR" b="0" dirty="0"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Task2(</a:t>
                      </a:r>
                      <a:r>
                        <a:rPr lang="ko-KR" altLang="en-US" b="0" dirty="0"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중간</a:t>
                      </a:r>
                      <a:r>
                        <a:rPr lang="en-US" altLang="ko-KR" b="0" dirty="0"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)</a:t>
                      </a:r>
                      <a:r>
                        <a:rPr lang="en-US" altLang="ko-KR" b="0" dirty="0">
                          <a:solidFill>
                            <a:srgbClr val="1C5BFF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)</a:t>
                      </a:r>
                      <a:r>
                        <a:rPr lang="en-US" altLang="ko-KR" b="0" dirty="0"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 </a:t>
                      </a:r>
                      <a:endParaRPr lang="ko-KR" altLang="en-US" b="0" dirty="0">
                        <a:solidFill>
                          <a:schemeClr val="bg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C5BFF"/>
                    </a:solidFill>
                  </a:tcPr>
                </a:tc>
                <a:tc>
                  <a:txBody>
                    <a:bodyPr/>
                    <a:lstStyle/>
                    <a:p>
                      <a:pPr marL="179388" marR="0" lvl="0" indent="-179388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전반적으로 해당 작업도 어렵지 않다고 평가함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179388" indent="-179388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설명 자료에 대한 피드백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(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환자 중심의 단어 선택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, 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관련 이미지 크기 등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)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이 있었음</a:t>
                      </a:r>
                      <a:endParaRPr lang="en-US" altLang="ko-KR" b="0" dirty="0">
                        <a:solidFill>
                          <a:schemeClr val="tx1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179388" indent="-179388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어느 시점에 프로토타입을 사용해야 하는지 혼란스러워 하는 모습을 보임</a:t>
                      </a:r>
                      <a:endParaRPr lang="en-US" altLang="ko-KR" b="0" dirty="0">
                        <a:solidFill>
                          <a:schemeClr val="tx1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6765446"/>
                  </a:ext>
                </a:extLst>
              </a:tr>
              <a:tr h="1080020">
                <a:tc>
                  <a:txBody>
                    <a:bodyPr/>
                    <a:lstStyle/>
                    <a:p>
                      <a:pPr algn="r" latinLnBrk="1">
                        <a:lnSpc>
                          <a:spcPct val="150000"/>
                        </a:lnSpc>
                      </a:pPr>
                      <a:r>
                        <a:rPr lang="en-US" altLang="ko-KR" b="0" dirty="0"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Task3(</a:t>
                      </a:r>
                      <a:r>
                        <a:rPr lang="ko-KR" altLang="en-US" b="0" dirty="0"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복잡</a:t>
                      </a:r>
                      <a:r>
                        <a:rPr lang="en-US" altLang="ko-KR" b="0" dirty="0"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)</a:t>
                      </a:r>
                      <a:endParaRPr lang="ko-KR" altLang="en-US" b="0" dirty="0">
                        <a:solidFill>
                          <a:schemeClr val="bg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C5BFF"/>
                    </a:solidFill>
                  </a:tcPr>
                </a:tc>
                <a:tc>
                  <a:txBody>
                    <a:bodyPr/>
                    <a:lstStyle/>
                    <a:p>
                      <a:pPr marL="179388" indent="-179388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첫 화면에서 작업 흐름의 결함이 나타남</a:t>
                      </a:r>
                      <a:endParaRPr lang="en-US" altLang="ko-KR" b="0" dirty="0">
                        <a:solidFill>
                          <a:schemeClr val="tx1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179388" indent="-179388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참가자들은 첫 화면에서 환자와 함께 하기 위한 화면으로 넘어가는 과정이 가장 어려웠다고 평가함</a:t>
                      </a:r>
                      <a:endParaRPr lang="en-US" altLang="ko-KR" b="0" dirty="0">
                        <a:solidFill>
                          <a:schemeClr val="tx1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86595874"/>
                  </a:ext>
                </a:extLst>
              </a:tr>
            </a:tbl>
          </a:graphicData>
        </a:graphic>
      </p:graphicFrame>
      <p:pic>
        <p:nvPicPr>
          <p:cNvPr id="3" name="그래픽 2" descr="이사회실 단색으로 채워진">
            <a:extLst>
              <a:ext uri="{FF2B5EF4-FFF2-40B4-BE49-F238E27FC236}">
                <a16:creationId xmlns:a16="http://schemas.microsoft.com/office/drawing/2014/main" id="{4BAA5580-7F07-7B30-FF80-23F8E3BD8A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9120" y="4874284"/>
            <a:ext cx="753355" cy="764838"/>
          </a:xfrm>
          <a:prstGeom prst="rect">
            <a:avLst/>
          </a:prstGeom>
        </p:spPr>
      </p:pic>
      <p:pic>
        <p:nvPicPr>
          <p:cNvPr id="6" name="그래픽 5" descr="질문 단색으로 채워진">
            <a:extLst>
              <a:ext uri="{FF2B5EF4-FFF2-40B4-BE49-F238E27FC236}">
                <a16:creationId xmlns:a16="http://schemas.microsoft.com/office/drawing/2014/main" id="{5A9F9800-7FC3-7248-C7F3-F096EB4313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4535" y="3570256"/>
            <a:ext cx="753356" cy="753356"/>
          </a:xfrm>
          <a:prstGeom prst="rect">
            <a:avLst/>
          </a:prstGeom>
        </p:spPr>
      </p:pic>
      <p:pic>
        <p:nvPicPr>
          <p:cNvPr id="8" name="그래픽 7" descr="체크리스트 단색으로 채워진">
            <a:extLst>
              <a:ext uri="{FF2B5EF4-FFF2-40B4-BE49-F238E27FC236}">
                <a16:creationId xmlns:a16="http://schemas.microsoft.com/office/drawing/2014/main" id="{0D7A3DCB-FA30-664B-7FAD-72647330371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64535" y="2315358"/>
            <a:ext cx="707320" cy="726385"/>
          </a:xfrm>
          <a:prstGeom prst="rect">
            <a:avLst/>
          </a:prstGeom>
        </p:spPr>
      </p:pic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83A0C70-F2DB-75F5-F37E-B869A6362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2A19C-BABC-4B2F-8FA9-3EBDFC5788E4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70517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294</TotalTime>
  <Words>786</Words>
  <Application>Microsoft Office PowerPoint</Application>
  <PresentationFormat>와이드스크린</PresentationFormat>
  <Paragraphs>122</Paragraphs>
  <Slides>14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0" baseType="lpstr">
      <vt:lpstr>나눔바른고딕</vt:lpstr>
      <vt:lpstr>나눔스퀘어_ac Bold</vt:lpstr>
      <vt:lpstr>나눔스퀘어_ac ExtraBold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YJ KIM</dc:creator>
  <cp:lastModifiedBy>YJ KIM</cp:lastModifiedBy>
  <cp:revision>9</cp:revision>
  <dcterms:created xsi:type="dcterms:W3CDTF">2025-05-13T10:05:57Z</dcterms:created>
  <dcterms:modified xsi:type="dcterms:W3CDTF">2025-05-19T12:39:50Z</dcterms:modified>
</cp:coreProperties>
</file>